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revisionInfo.xml" ContentType="application/vnd.ms-powerpoint.revisioninfo+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6"/>
  </p:notesMasterIdLst>
  <p:sldIdLst>
    <p:sldId id="256" r:id="rId2"/>
    <p:sldId id="257" r:id="rId3"/>
    <p:sldId id="258" r:id="rId4"/>
    <p:sldId id="297" r:id="rId5"/>
    <p:sldId id="298" r:id="rId6"/>
    <p:sldId id="259" r:id="rId7"/>
    <p:sldId id="320" r:id="rId8"/>
    <p:sldId id="321" r:id="rId9"/>
    <p:sldId id="260" r:id="rId10"/>
    <p:sldId id="323" r:id="rId11"/>
    <p:sldId id="264" r:id="rId12"/>
    <p:sldId id="261" r:id="rId13"/>
    <p:sldId id="262" r:id="rId14"/>
    <p:sldId id="263" r:id="rId15"/>
    <p:sldId id="265" r:id="rId16"/>
    <p:sldId id="266" r:id="rId17"/>
    <p:sldId id="300" r:id="rId18"/>
    <p:sldId id="307" r:id="rId19"/>
    <p:sldId id="299" r:id="rId20"/>
    <p:sldId id="313" r:id="rId21"/>
    <p:sldId id="1402" r:id="rId22"/>
    <p:sldId id="1309" r:id="rId23"/>
    <p:sldId id="1403" r:id="rId24"/>
    <p:sldId id="1311" r:id="rId25"/>
    <p:sldId id="1310" r:id="rId26"/>
    <p:sldId id="1404" r:id="rId27"/>
    <p:sldId id="1308" r:id="rId28"/>
    <p:sldId id="314" r:id="rId29"/>
    <p:sldId id="303" r:id="rId30"/>
    <p:sldId id="268" r:id="rId31"/>
    <p:sldId id="302" r:id="rId32"/>
    <p:sldId id="317" r:id="rId33"/>
    <p:sldId id="301" r:id="rId34"/>
    <p:sldId id="324" r:id="rId35"/>
    <p:sldId id="325" r:id="rId36"/>
    <p:sldId id="1399" r:id="rId37"/>
    <p:sldId id="1329" r:id="rId38"/>
    <p:sldId id="1341" r:id="rId39"/>
    <p:sldId id="1395" r:id="rId40"/>
    <p:sldId id="1398" r:id="rId41"/>
    <p:sldId id="1400" r:id="rId42"/>
    <p:sldId id="1332" r:id="rId43"/>
    <p:sldId id="1336" r:id="rId44"/>
    <p:sldId id="1401" r:id="rId45"/>
    <p:sldId id="1338" r:id="rId46"/>
    <p:sldId id="1339" r:id="rId47"/>
    <p:sldId id="1333" r:id="rId48"/>
    <p:sldId id="1322" r:id="rId49"/>
    <p:sldId id="1377" r:id="rId50"/>
    <p:sldId id="1386" r:id="rId51"/>
    <p:sldId id="1320" r:id="rId52"/>
    <p:sldId id="1379" r:id="rId53"/>
    <p:sldId id="1384" r:id="rId54"/>
    <p:sldId id="270" r:id="rId55"/>
  </p:sldIdLst>
  <p:sldSz cx="18288000" cy="10287000"/>
  <p:notesSz cx="18288000" cy="102870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505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E3865B5-9628-DFB1-02A4-F96A393C2B1B}" v="21" dt="2026-09-03T17:35:27.846"/>
    <p1510:client id="{C5CCCDBA-6E1B-44EF-9E2A-99925966B3E6}" v="3" dt="2026-09-03T14:46:45.116"/>
    <p1510:client id="{D036867E-20FC-9306-584D-2EB48D22444D}" v="62" dt="2026-09-03T17:55:21.336"/>
  </p1510:revLst>
</p1510:revInfo>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0" d="100"/>
          <a:sy n="70" d="100"/>
        </p:scale>
        <p:origin x="774"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customXml" Target="../customXml/item2.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61" Type="http://schemas.microsoft.com/office/2015/10/relationships/revisionInfo" Target="revisionInfo.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64" Type="http://schemas.openxmlformats.org/officeDocument/2006/relationships/customXml" Target="../customXml/item3.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customXml" Target="../customXml/item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7924800" cy="5159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10358438" y="0"/>
            <a:ext cx="7924800" cy="515938"/>
          </a:xfrm>
          <a:prstGeom prst="rect">
            <a:avLst/>
          </a:prstGeom>
        </p:spPr>
        <p:txBody>
          <a:bodyPr vert="horz" lIns="91440" tIns="45720" rIns="91440" bIns="45720" rtlCol="0"/>
          <a:lstStyle>
            <a:lvl1pPr algn="r">
              <a:defRPr sz="1200"/>
            </a:lvl1pPr>
          </a:lstStyle>
          <a:p>
            <a:fld id="{EE110556-D055-4EFF-9703-79B900C6B640}" type="datetimeFigureOut">
              <a:rPr lang="en-US" smtClean="0"/>
              <a:t>9/4/2026</a:t>
            </a:fld>
            <a:endParaRPr lang="en-US"/>
          </a:p>
        </p:txBody>
      </p:sp>
      <p:sp>
        <p:nvSpPr>
          <p:cNvPr id="4" name="Slide Image Placeholder 3"/>
          <p:cNvSpPr>
            <a:spLocks noGrp="1" noRot="1" noChangeAspect="1"/>
          </p:cNvSpPr>
          <p:nvPr>
            <p:ph type="sldImg" idx="2"/>
          </p:nvPr>
        </p:nvSpPr>
        <p:spPr>
          <a:xfrm>
            <a:off x="6057900" y="1285875"/>
            <a:ext cx="6172200" cy="3471863"/>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1828800" y="4951413"/>
            <a:ext cx="14630400" cy="4049712"/>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771063"/>
            <a:ext cx="7924800" cy="51593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10358438" y="9771063"/>
            <a:ext cx="7924800" cy="515937"/>
          </a:xfrm>
          <a:prstGeom prst="rect">
            <a:avLst/>
          </a:prstGeom>
        </p:spPr>
        <p:txBody>
          <a:bodyPr vert="horz" lIns="91440" tIns="45720" rIns="91440" bIns="45720" rtlCol="0" anchor="b"/>
          <a:lstStyle>
            <a:lvl1pPr algn="r">
              <a:defRPr sz="1200"/>
            </a:lvl1pPr>
          </a:lstStyle>
          <a:p>
            <a:fld id="{3D5822EF-56BF-4301-BB84-4608ADBF9F55}" type="slidenum">
              <a:rPr lang="en-US" smtClean="0"/>
              <a:t>‹#›</a:t>
            </a:fld>
            <a:endParaRPr lang="en-US"/>
          </a:p>
        </p:txBody>
      </p:sp>
    </p:spTree>
    <p:extLst>
      <p:ext uri="{BB962C8B-B14F-4D97-AF65-F5344CB8AC3E}">
        <p14:creationId xmlns:p14="http://schemas.microsoft.com/office/powerpoint/2010/main" val="16012014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a:t>30% Plans on all 18 bridges. RFC Plans on 9 bridges. </a:t>
            </a:r>
          </a:p>
        </p:txBody>
      </p:sp>
      <p:sp>
        <p:nvSpPr>
          <p:cNvPr id="4" name="Slide Number Placeholder 3"/>
          <p:cNvSpPr>
            <a:spLocks noGrp="1"/>
          </p:cNvSpPr>
          <p:nvPr>
            <p:ph type="sldNum" sz="quarter" idx="5"/>
          </p:nvPr>
        </p:nvSpPr>
        <p:spPr/>
        <p:txBody>
          <a:bodyPr/>
          <a:lstStyle/>
          <a:p>
            <a:fld id="{3D5822EF-56BF-4301-BB84-4608ADBF9F55}" type="slidenum">
              <a:rPr lang="en-US" smtClean="0"/>
              <a:t>9</a:t>
            </a:fld>
            <a:endParaRPr lang="en-US"/>
          </a:p>
        </p:txBody>
      </p:sp>
    </p:spTree>
    <p:extLst>
      <p:ext uri="{BB962C8B-B14F-4D97-AF65-F5344CB8AC3E}">
        <p14:creationId xmlns:p14="http://schemas.microsoft.com/office/powerpoint/2010/main" val="34407478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7AB807-C0C4-A2BB-D097-4F6B468E179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D403615-53CA-FC62-2C7C-7370DAD42C9D}"/>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8CC36DC9-9935-9D14-BBC6-512FE6392DD2}"/>
              </a:ext>
            </a:extLst>
          </p:cNvPr>
          <p:cNvSpPr>
            <a:spLocks noGrp="1"/>
          </p:cNvSpPr>
          <p:nvPr>
            <p:ph type="body" idx="1"/>
          </p:nvPr>
        </p:nvSpPr>
        <p:spPr/>
        <p:txBody>
          <a:bodyPr/>
          <a:lstStyle/>
          <a:p>
            <a:r>
              <a:rPr lang="en-US"/>
              <a:t>30% Plans on all bridges.</a:t>
            </a:r>
          </a:p>
        </p:txBody>
      </p:sp>
      <p:sp>
        <p:nvSpPr>
          <p:cNvPr id="4" name="Slide Number Placeholder 3">
            <a:extLst>
              <a:ext uri="{FF2B5EF4-FFF2-40B4-BE49-F238E27FC236}">
                <a16:creationId xmlns:a16="http://schemas.microsoft.com/office/drawing/2014/main" id="{945E1801-6A73-2FBE-3B1D-17EE7B1462B8}"/>
              </a:ext>
            </a:extLst>
          </p:cNvPr>
          <p:cNvSpPr>
            <a:spLocks noGrp="1"/>
          </p:cNvSpPr>
          <p:nvPr>
            <p:ph type="sldNum" sz="quarter" idx="5"/>
          </p:nvPr>
        </p:nvSpPr>
        <p:spPr/>
        <p:txBody>
          <a:bodyPr/>
          <a:lstStyle/>
          <a:p>
            <a:fld id="{3D5822EF-56BF-4301-BB84-4608ADBF9F55}" type="slidenum">
              <a:rPr lang="en-US" smtClean="0"/>
              <a:t>10</a:t>
            </a:fld>
            <a:endParaRPr lang="en-US"/>
          </a:p>
        </p:txBody>
      </p:sp>
    </p:spTree>
    <p:extLst>
      <p:ext uri="{BB962C8B-B14F-4D97-AF65-F5344CB8AC3E}">
        <p14:creationId xmlns:p14="http://schemas.microsoft.com/office/powerpoint/2010/main" val="28325048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Question- which first- bridge closure approach or traffic approach to see if we could close it?</a:t>
            </a:r>
          </a:p>
          <a:p>
            <a:endParaRPr lang="en-US" dirty="0"/>
          </a:p>
          <a:p>
            <a:r>
              <a:rPr lang="en-US" dirty="0"/>
              <a:t>Could we close it?- </a:t>
            </a:r>
            <a:r>
              <a:rPr lang="en-US" dirty="0" err="1"/>
              <a:t>Transmodeler</a:t>
            </a:r>
            <a:r>
              <a:rPr lang="en-US" dirty="0"/>
              <a:t> runs- </a:t>
            </a:r>
            <a:r>
              <a:rPr lang="en-US" dirty="0" err="1"/>
              <a:t>ID’d</a:t>
            </a:r>
            <a:r>
              <a:rPr lang="en-US" dirty="0"/>
              <a:t> where traffic would go .  AM and PM peaks (3 hour window), identified/highlighted some areas/hotspots/bottleneck areas – </a:t>
            </a:r>
          </a:p>
          <a:p>
            <a:r>
              <a:rPr lang="en-US" dirty="0"/>
              <a:t>Mitigations - </a:t>
            </a:r>
          </a:p>
        </p:txBody>
      </p:sp>
      <p:sp>
        <p:nvSpPr>
          <p:cNvPr id="4" name="Slide Number Placeholder 3"/>
          <p:cNvSpPr>
            <a:spLocks noGrp="1"/>
          </p:cNvSpPr>
          <p:nvPr>
            <p:ph type="sldNum" sz="quarter" idx="5"/>
          </p:nvPr>
        </p:nvSpPr>
        <p:spPr/>
        <p:txBody>
          <a:bodyPr/>
          <a:lstStyle/>
          <a:p>
            <a:fld id="{3D5822EF-56BF-4301-BB84-4608ADBF9F55}" type="slidenum">
              <a:rPr lang="en-US" smtClean="0"/>
              <a:t>21</a:t>
            </a:fld>
            <a:endParaRPr lang="en-US"/>
          </a:p>
        </p:txBody>
      </p:sp>
    </p:spTree>
    <p:extLst>
      <p:ext uri="{BB962C8B-B14F-4D97-AF65-F5344CB8AC3E}">
        <p14:creationId xmlns:p14="http://schemas.microsoft.com/office/powerpoint/2010/main" val="20851660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DA1C17-79A4-A418-0ECC-B8E66440377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86BFB52-72DD-5845-772B-0B1C5A4723F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0449984-BE90-8E4D-29FB-DD1B12E1DC97}"/>
              </a:ext>
            </a:extLst>
          </p:cNvPr>
          <p:cNvSpPr>
            <a:spLocks noGrp="1"/>
          </p:cNvSpPr>
          <p:nvPr>
            <p:ph type="body" idx="1"/>
          </p:nvPr>
        </p:nvSpPr>
        <p:spPr/>
        <p:txBody>
          <a:bodyPr/>
          <a:lstStyle/>
          <a:p>
            <a:r>
              <a:rPr lang="en-US" dirty="0"/>
              <a:t>Question- which first- bridge closure approach or traffic approach to see if we could close it?</a:t>
            </a:r>
          </a:p>
          <a:p>
            <a:endParaRPr lang="en-US" dirty="0"/>
          </a:p>
          <a:p>
            <a:r>
              <a:rPr lang="en-US" dirty="0"/>
              <a:t>Could we close it?- </a:t>
            </a:r>
            <a:r>
              <a:rPr lang="en-US" dirty="0" err="1"/>
              <a:t>Transmodeler</a:t>
            </a:r>
            <a:r>
              <a:rPr lang="en-US" dirty="0"/>
              <a:t> runs- </a:t>
            </a:r>
            <a:r>
              <a:rPr lang="en-US" dirty="0" err="1"/>
              <a:t>ID’d</a:t>
            </a:r>
            <a:r>
              <a:rPr lang="en-US" dirty="0"/>
              <a:t> where traffic would go .  AM and PM peaks (3 hour window), identified/highlighted some areas/hotspots/bottleneck areas – </a:t>
            </a:r>
          </a:p>
          <a:p>
            <a:r>
              <a:rPr lang="en-US" dirty="0"/>
              <a:t>Mitigations - </a:t>
            </a:r>
          </a:p>
        </p:txBody>
      </p:sp>
      <p:sp>
        <p:nvSpPr>
          <p:cNvPr id="4" name="Slide Number Placeholder 3">
            <a:extLst>
              <a:ext uri="{FF2B5EF4-FFF2-40B4-BE49-F238E27FC236}">
                <a16:creationId xmlns:a16="http://schemas.microsoft.com/office/drawing/2014/main" id="{A7E28929-BE1B-E65A-794F-C0039CFC504E}"/>
              </a:ext>
            </a:extLst>
          </p:cNvPr>
          <p:cNvSpPr>
            <a:spLocks noGrp="1"/>
          </p:cNvSpPr>
          <p:nvPr>
            <p:ph type="sldNum" sz="quarter" idx="5"/>
          </p:nvPr>
        </p:nvSpPr>
        <p:spPr/>
        <p:txBody>
          <a:bodyPr/>
          <a:lstStyle/>
          <a:p>
            <a:fld id="{3D5822EF-56BF-4301-BB84-4608ADBF9F55}" type="slidenum">
              <a:rPr lang="en-US" smtClean="0"/>
              <a:t>22</a:t>
            </a:fld>
            <a:endParaRPr lang="en-US"/>
          </a:p>
        </p:txBody>
      </p:sp>
    </p:spTree>
    <p:extLst>
      <p:ext uri="{BB962C8B-B14F-4D97-AF65-F5344CB8AC3E}">
        <p14:creationId xmlns:p14="http://schemas.microsoft.com/office/powerpoint/2010/main" val="11468666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D5822EF-56BF-4301-BB84-4608ADBF9F55}" type="slidenum">
              <a:rPr lang="en-US" smtClean="0"/>
              <a:t>23</a:t>
            </a:fld>
            <a:endParaRPr lang="en-US"/>
          </a:p>
        </p:txBody>
      </p:sp>
    </p:spTree>
    <p:extLst>
      <p:ext uri="{BB962C8B-B14F-4D97-AF65-F5344CB8AC3E}">
        <p14:creationId xmlns:p14="http://schemas.microsoft.com/office/powerpoint/2010/main" val="5852399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BA5833-B005-6DFC-2268-6B5888AED12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69442D1-D444-CD75-4B74-0156B773446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3417144-24B4-ED93-ACC0-113854AD273E}"/>
              </a:ext>
            </a:extLst>
          </p:cNvPr>
          <p:cNvSpPr>
            <a:spLocks noGrp="1"/>
          </p:cNvSpPr>
          <p:nvPr>
            <p:ph type="body" idx="1"/>
          </p:nvPr>
        </p:nvSpPr>
        <p:spPr/>
        <p:txBody>
          <a:bodyPr/>
          <a:lstStyle/>
          <a:p>
            <a:r>
              <a:rPr lang="en-US" dirty="0"/>
              <a:t>Question- which first- bridge closure approach or traffic approach to see if we could close it?</a:t>
            </a:r>
          </a:p>
          <a:p>
            <a:endParaRPr lang="en-US" dirty="0"/>
          </a:p>
          <a:p>
            <a:r>
              <a:rPr lang="en-US" dirty="0"/>
              <a:t>Could we close it?- </a:t>
            </a:r>
            <a:r>
              <a:rPr lang="en-US" dirty="0" err="1"/>
              <a:t>Transmodeler</a:t>
            </a:r>
            <a:r>
              <a:rPr lang="en-US" dirty="0"/>
              <a:t> runs- </a:t>
            </a:r>
            <a:r>
              <a:rPr lang="en-US" dirty="0" err="1"/>
              <a:t>ID’d</a:t>
            </a:r>
            <a:r>
              <a:rPr lang="en-US" dirty="0"/>
              <a:t> where traffic would go .  AM and PM peaks (3 hour window), identified/highlighted some areas/hotspots/bottleneck areas – </a:t>
            </a:r>
          </a:p>
          <a:p>
            <a:r>
              <a:rPr lang="en-US" dirty="0"/>
              <a:t>Mitigations - </a:t>
            </a:r>
          </a:p>
        </p:txBody>
      </p:sp>
      <p:sp>
        <p:nvSpPr>
          <p:cNvPr id="4" name="Slide Number Placeholder 3">
            <a:extLst>
              <a:ext uri="{FF2B5EF4-FFF2-40B4-BE49-F238E27FC236}">
                <a16:creationId xmlns:a16="http://schemas.microsoft.com/office/drawing/2014/main" id="{09243BF0-B59E-2BEC-5B98-A66F235E6147}"/>
              </a:ext>
            </a:extLst>
          </p:cNvPr>
          <p:cNvSpPr>
            <a:spLocks noGrp="1"/>
          </p:cNvSpPr>
          <p:nvPr>
            <p:ph type="sldNum" sz="quarter" idx="5"/>
          </p:nvPr>
        </p:nvSpPr>
        <p:spPr/>
        <p:txBody>
          <a:bodyPr/>
          <a:lstStyle/>
          <a:p>
            <a:fld id="{3D5822EF-56BF-4301-BB84-4608ADBF9F55}" type="slidenum">
              <a:rPr lang="en-US" smtClean="0"/>
              <a:t>24</a:t>
            </a:fld>
            <a:endParaRPr lang="en-US"/>
          </a:p>
        </p:txBody>
      </p:sp>
    </p:spTree>
    <p:extLst>
      <p:ext uri="{BB962C8B-B14F-4D97-AF65-F5344CB8AC3E}">
        <p14:creationId xmlns:p14="http://schemas.microsoft.com/office/powerpoint/2010/main" val="36040370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AC5BBD-7C5B-EF93-A6D8-26B8C3A09F7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4CEB4D0-531B-6BF8-D88A-6994EE8473A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97CF6AE-8AF8-2652-F58D-6E0CD4A60BBC}"/>
              </a:ext>
            </a:extLst>
          </p:cNvPr>
          <p:cNvSpPr>
            <a:spLocks noGrp="1"/>
          </p:cNvSpPr>
          <p:nvPr>
            <p:ph type="body" idx="1"/>
          </p:nvPr>
        </p:nvSpPr>
        <p:spPr/>
        <p:txBody>
          <a:bodyPr/>
          <a:lstStyle/>
          <a:p>
            <a:r>
              <a:rPr lang="en-US" dirty="0"/>
              <a:t>Question- which first- bridge closure approach or traffic approach to see if we could close it?</a:t>
            </a:r>
          </a:p>
          <a:p>
            <a:endParaRPr lang="en-US" dirty="0"/>
          </a:p>
          <a:p>
            <a:r>
              <a:rPr lang="en-US" dirty="0"/>
              <a:t>Could we close it?- </a:t>
            </a:r>
            <a:r>
              <a:rPr lang="en-US" dirty="0" err="1"/>
              <a:t>Transmodeler</a:t>
            </a:r>
            <a:r>
              <a:rPr lang="en-US" dirty="0"/>
              <a:t> runs- </a:t>
            </a:r>
            <a:r>
              <a:rPr lang="en-US" dirty="0" err="1"/>
              <a:t>ID’d</a:t>
            </a:r>
            <a:r>
              <a:rPr lang="en-US" dirty="0"/>
              <a:t> where traffic would go .  AM and PM peaks (3 hour window), identified/highlighted some areas/hotspots/bottleneck areas – </a:t>
            </a:r>
          </a:p>
          <a:p>
            <a:r>
              <a:rPr lang="en-US" dirty="0"/>
              <a:t>Mitigations - </a:t>
            </a:r>
          </a:p>
        </p:txBody>
      </p:sp>
      <p:sp>
        <p:nvSpPr>
          <p:cNvPr id="4" name="Slide Number Placeholder 3">
            <a:extLst>
              <a:ext uri="{FF2B5EF4-FFF2-40B4-BE49-F238E27FC236}">
                <a16:creationId xmlns:a16="http://schemas.microsoft.com/office/drawing/2014/main" id="{CEA72CC2-5C89-406B-DA9D-35F233A44E10}"/>
              </a:ext>
            </a:extLst>
          </p:cNvPr>
          <p:cNvSpPr>
            <a:spLocks noGrp="1"/>
          </p:cNvSpPr>
          <p:nvPr>
            <p:ph type="sldNum" sz="quarter" idx="5"/>
          </p:nvPr>
        </p:nvSpPr>
        <p:spPr/>
        <p:txBody>
          <a:bodyPr/>
          <a:lstStyle/>
          <a:p>
            <a:fld id="{3D5822EF-56BF-4301-BB84-4608ADBF9F55}" type="slidenum">
              <a:rPr lang="en-US" smtClean="0"/>
              <a:t>25</a:t>
            </a:fld>
            <a:endParaRPr lang="en-US"/>
          </a:p>
        </p:txBody>
      </p:sp>
    </p:spTree>
    <p:extLst>
      <p:ext uri="{BB962C8B-B14F-4D97-AF65-F5344CB8AC3E}">
        <p14:creationId xmlns:p14="http://schemas.microsoft.com/office/powerpoint/2010/main" val="37611693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D5822EF-56BF-4301-BB84-4608ADBF9F55}" type="slidenum">
              <a:rPr lang="en-US" smtClean="0"/>
              <a:t>27</a:t>
            </a:fld>
            <a:endParaRPr lang="en-US"/>
          </a:p>
        </p:txBody>
      </p:sp>
    </p:spTree>
    <p:extLst>
      <p:ext uri="{BB962C8B-B14F-4D97-AF65-F5344CB8AC3E}">
        <p14:creationId xmlns:p14="http://schemas.microsoft.com/office/powerpoint/2010/main" val="25223691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1C4247-7AA7-F4A9-B735-9CBD1E21F91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013FC8A-27F2-78E8-67ED-9D9CAC32FA1F}"/>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3F406339-A17F-4199-F35E-99B6811187A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A5193B5-18AB-0403-6807-040F66F180E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8FBE3AE-14C6-DA43-822B-7BD0367EB44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303068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5943EC-5040-FC37-4E8B-217B2964050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8D525EC-E344-D857-55A2-FD590A04D081}"/>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B5754A89-98C2-0CC1-0E33-A5B6B78CED9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E263794-D504-2195-D30D-E927C224210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8FBE3AE-14C6-DA43-822B-7BD0367EB44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553051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9418EB-F570-C5F8-73A9-C9DFCB2A8E4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527B0F9-F4C4-F33A-E60C-835A4D266C29}"/>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C9D28DD7-A7BE-5F37-910F-8E1FF2F5ECF1}"/>
              </a:ext>
            </a:extLst>
          </p:cNvPr>
          <p:cNvSpPr>
            <a:spLocks noGrp="1"/>
          </p:cNvSpPr>
          <p:nvPr>
            <p:ph type="body" idx="1"/>
          </p:nvPr>
        </p:nvSpPr>
        <p:spPr/>
        <p:txBody>
          <a:bodyPr/>
          <a:lstStyle/>
          <a:p>
            <a:r>
              <a:rPr lang="en-US"/>
              <a:t>Can Opener, increased train traffic, random pedestrians on the interstate</a:t>
            </a:r>
          </a:p>
        </p:txBody>
      </p:sp>
      <p:sp>
        <p:nvSpPr>
          <p:cNvPr id="4" name="Slide Number Placeholder 3">
            <a:extLst>
              <a:ext uri="{FF2B5EF4-FFF2-40B4-BE49-F238E27FC236}">
                <a16:creationId xmlns:a16="http://schemas.microsoft.com/office/drawing/2014/main" id="{CBFD82C7-3A73-CA86-D762-12E83FF9AA1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8FBE3AE-14C6-DA43-822B-7BD0367EB44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39660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C4333F-DB19-3118-7A10-0036D5C0959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AC5D323-3295-4502-08A2-9E36319007C0}"/>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4C414FB5-DC2F-F82D-7393-D30D3CB2F6EA}"/>
              </a:ext>
            </a:extLst>
          </p:cNvPr>
          <p:cNvSpPr>
            <a:spLocks noGrp="1"/>
          </p:cNvSpPr>
          <p:nvPr>
            <p:ph type="body" idx="1"/>
          </p:nvPr>
        </p:nvSpPr>
        <p:spPr/>
        <p:txBody>
          <a:bodyPr/>
          <a:lstStyle/>
          <a:p>
            <a:r>
              <a:rPr lang="en-US"/>
              <a:t>Can Opener, increased train traffic, random pedestrians on the interstate</a:t>
            </a:r>
          </a:p>
        </p:txBody>
      </p:sp>
      <p:sp>
        <p:nvSpPr>
          <p:cNvPr id="4" name="Slide Number Placeholder 3">
            <a:extLst>
              <a:ext uri="{FF2B5EF4-FFF2-40B4-BE49-F238E27FC236}">
                <a16:creationId xmlns:a16="http://schemas.microsoft.com/office/drawing/2014/main" id="{E04AAD60-50E1-A05E-75FB-87928B51437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8FBE3AE-14C6-DA43-822B-7BD0367EB44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8869127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2D5505-C829-0016-FEDD-CD032DD8C34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0A275EB-7FE0-0555-C63A-376652AA5C35}"/>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A941C596-6DC0-3F55-CF44-62C9470E68C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63D452B-E42A-968B-95A8-469F18C489EA}"/>
              </a:ext>
            </a:extLst>
          </p:cNvPr>
          <p:cNvSpPr>
            <a:spLocks noGrp="1"/>
          </p:cNvSpPr>
          <p:nvPr>
            <p:ph type="sldNum" sz="quarter" idx="5"/>
          </p:nvPr>
        </p:nvSpPr>
        <p:spPr/>
        <p:txBody>
          <a:bodyPr/>
          <a:lstStyle/>
          <a:p>
            <a:fld id="{E8FBE3AE-14C6-DA43-822B-7BD0367EB446}" type="slidenum">
              <a:rPr lang="en-US" smtClean="0"/>
              <a:t>43</a:t>
            </a:fld>
            <a:endParaRPr lang="en-US"/>
          </a:p>
        </p:txBody>
      </p:sp>
    </p:spTree>
    <p:extLst>
      <p:ext uri="{BB962C8B-B14F-4D97-AF65-F5344CB8AC3E}">
        <p14:creationId xmlns:p14="http://schemas.microsoft.com/office/powerpoint/2010/main" val="315442791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F8D389-58BF-84B5-5567-0A09D8F4161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CD28AC4-64EC-DE62-C11F-3A8C60FED076}"/>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B8F9968D-E723-0914-1655-AAC0D006C5B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ED881F8-D470-8921-48BE-821836144BD4}"/>
              </a:ext>
            </a:extLst>
          </p:cNvPr>
          <p:cNvSpPr>
            <a:spLocks noGrp="1"/>
          </p:cNvSpPr>
          <p:nvPr>
            <p:ph type="sldNum" sz="quarter" idx="5"/>
          </p:nvPr>
        </p:nvSpPr>
        <p:spPr/>
        <p:txBody>
          <a:bodyPr/>
          <a:lstStyle/>
          <a:p>
            <a:fld id="{E8FBE3AE-14C6-DA43-822B-7BD0367EB446}" type="slidenum">
              <a:rPr lang="en-US" smtClean="0"/>
              <a:t>44</a:t>
            </a:fld>
            <a:endParaRPr lang="en-US"/>
          </a:p>
        </p:txBody>
      </p:sp>
    </p:spTree>
    <p:extLst>
      <p:ext uri="{BB962C8B-B14F-4D97-AF65-F5344CB8AC3E}">
        <p14:creationId xmlns:p14="http://schemas.microsoft.com/office/powerpoint/2010/main" val="137003521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8B555B-7394-AFBD-15E5-18ED7B2D603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C6A7157-1749-FA4F-A0C7-C1B52DAB66CC}"/>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0A464CED-6EB0-584D-B0C8-27416B5D3D0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193D3F7-8904-D6E1-035A-8F03236F5B4C}"/>
              </a:ext>
            </a:extLst>
          </p:cNvPr>
          <p:cNvSpPr>
            <a:spLocks noGrp="1"/>
          </p:cNvSpPr>
          <p:nvPr>
            <p:ph type="sldNum" sz="quarter" idx="5"/>
          </p:nvPr>
        </p:nvSpPr>
        <p:spPr/>
        <p:txBody>
          <a:bodyPr/>
          <a:lstStyle/>
          <a:p>
            <a:fld id="{E8FBE3AE-14C6-DA43-822B-7BD0367EB446}" type="slidenum">
              <a:rPr lang="en-US" smtClean="0"/>
              <a:t>52</a:t>
            </a:fld>
            <a:endParaRPr lang="en-US"/>
          </a:p>
        </p:txBody>
      </p:sp>
    </p:spTree>
    <p:extLst>
      <p:ext uri="{BB962C8B-B14F-4D97-AF65-F5344CB8AC3E}">
        <p14:creationId xmlns:p14="http://schemas.microsoft.com/office/powerpoint/2010/main" val="136852798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21079A-05A8-3B4E-9BC1-E366E13D6B6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FBC3F0D-9FC3-F316-727A-03B1E72E150E}"/>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81E8A743-ED1C-1826-A78F-AACCC303381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3F05C58-1428-5C75-26B5-C18D985C29B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8FBE3AE-14C6-DA43-822B-7BD0367EB44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630131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1371600" y="3188970"/>
            <a:ext cx="15544800" cy="2160270"/>
          </a:xfrm>
          <a:prstGeom prst="rect">
            <a:avLst/>
          </a:prstGeom>
        </p:spPr>
        <p:txBody>
          <a:bodyPr/>
          <a:lstStyle>
            <a:lvl1pPr>
              <a:defRPr sz="7250" b="1" i="0">
                <a:solidFill>
                  <a:srgbClr val="0C79EE"/>
                </a:solidFill>
                <a:latin typeface="MicrogrammaExtDBol"/>
                <a:cs typeface="MicrogrammaExtDBol"/>
              </a:defRPr>
            </a:lvl1pPr>
          </a:lstStyle>
          <a:p>
            <a:r>
              <a:rPr lang="en-US"/>
              <a:t>Click to edit Master title style</a:t>
            </a:r>
            <a:endParaRPr/>
          </a:p>
        </p:txBody>
      </p:sp>
      <p:sp>
        <p:nvSpPr>
          <p:cNvPr id="3" name="Holder 3"/>
          <p:cNvSpPr>
            <a:spLocks noGrp="1"/>
          </p:cNvSpPr>
          <p:nvPr>
            <p:ph type="subTitle" idx="4"/>
          </p:nvPr>
        </p:nvSpPr>
        <p:spPr>
          <a:xfrm>
            <a:off x="2743200" y="5760720"/>
            <a:ext cx="12801600" cy="2571750"/>
          </a:xfrm>
          <a:prstGeom prst="rect">
            <a:avLst/>
          </a:prstGeom>
        </p:spPr>
        <p:txBody>
          <a:bodyPr/>
          <a:lstStyle>
            <a:lvl1pPr>
              <a:defRPr/>
            </a:lvl1pPr>
          </a:lstStyle>
          <a:p>
            <a:r>
              <a:rPr lang="en-US"/>
              <a:t>Click to edit Master subtitle style</a:t>
            </a:r>
            <a:endParaRPr/>
          </a:p>
        </p:txBody>
      </p:sp>
      <p:sp>
        <p:nvSpPr>
          <p:cNvPr id="4" name="Holder 4">
            <a:extLst>
              <a:ext uri="{FF2B5EF4-FFF2-40B4-BE49-F238E27FC236}">
                <a16:creationId xmlns:a16="http://schemas.microsoft.com/office/drawing/2014/main" id="{2C393EB1-44F8-B6C4-FA00-4ADA2387F40B}"/>
              </a:ext>
            </a:extLst>
          </p:cNvPr>
          <p:cNvSpPr>
            <a:spLocks noGrp="1" noChangeArrowheads="1"/>
          </p:cNvSpPr>
          <p:nvPr>
            <p:ph type="ftr" sz="quarter" idx="10"/>
          </p:nvPr>
        </p:nvSpPr>
        <p:spPr>
          <a:ln/>
        </p:spPr>
        <p:txBody>
          <a:bodyPr/>
          <a:lstStyle>
            <a:lvl1pPr>
              <a:defRPr/>
            </a:lvl1pPr>
          </a:lstStyle>
          <a:p>
            <a:endParaRPr lang="en-US" altLang="en-US"/>
          </a:p>
        </p:txBody>
      </p:sp>
      <p:sp>
        <p:nvSpPr>
          <p:cNvPr id="5" name="Holder 5">
            <a:extLst>
              <a:ext uri="{FF2B5EF4-FFF2-40B4-BE49-F238E27FC236}">
                <a16:creationId xmlns:a16="http://schemas.microsoft.com/office/drawing/2014/main" id="{6DB40010-4289-7CCD-2B2D-AD73234281E6}"/>
              </a:ext>
            </a:extLst>
          </p:cNvPr>
          <p:cNvSpPr>
            <a:spLocks noGrp="1" noChangeArrowheads="1"/>
          </p:cNvSpPr>
          <p:nvPr>
            <p:ph type="dt" sz="half" idx="11"/>
          </p:nvPr>
        </p:nvSpPr>
        <p:spPr>
          <a:ln/>
        </p:spPr>
        <p:txBody>
          <a:bodyPr/>
          <a:lstStyle>
            <a:lvl1pPr>
              <a:defRPr/>
            </a:lvl1pPr>
          </a:lstStyle>
          <a:p>
            <a:fld id="{D203C6A3-35AD-4D33-8C1C-0230FBB08B7B}" type="datetimeFigureOut">
              <a:rPr lang="en-US" altLang="en-US"/>
              <a:pPr/>
              <a:t>9/4/2026</a:t>
            </a:fld>
            <a:endParaRPr lang="en-US" altLang="en-US"/>
          </a:p>
        </p:txBody>
      </p:sp>
      <p:sp>
        <p:nvSpPr>
          <p:cNvPr id="6" name="Holder 6">
            <a:extLst>
              <a:ext uri="{FF2B5EF4-FFF2-40B4-BE49-F238E27FC236}">
                <a16:creationId xmlns:a16="http://schemas.microsoft.com/office/drawing/2014/main" id="{C34BCADA-EFFD-70F3-98F8-0EDFEC8F1DD3}"/>
              </a:ext>
            </a:extLst>
          </p:cNvPr>
          <p:cNvSpPr>
            <a:spLocks noGrp="1" noChangeArrowheads="1"/>
          </p:cNvSpPr>
          <p:nvPr>
            <p:ph type="sldNum" sz="quarter" idx="12"/>
          </p:nvPr>
        </p:nvSpPr>
        <p:spPr>
          <a:ln/>
        </p:spPr>
        <p:txBody>
          <a:bodyPr/>
          <a:lstStyle>
            <a:lvl1pPr>
              <a:defRPr/>
            </a:lvl1pPr>
          </a:lstStyle>
          <a:p>
            <a:fld id="{2B7047EF-FCED-4A57-8712-DCE6872F9734}" type="slidenum">
              <a:rPr lang="en-US" altLang="en-US"/>
              <a:pPr/>
              <a:t>‹#›</a:t>
            </a:fld>
            <a:endParaRPr lang="en-US" altLang="en-US"/>
          </a:p>
        </p:txBody>
      </p:sp>
    </p:spTree>
    <p:extLst>
      <p:ext uri="{BB962C8B-B14F-4D97-AF65-F5344CB8AC3E}">
        <p14:creationId xmlns:p14="http://schemas.microsoft.com/office/powerpoint/2010/main" val="40941129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a:lstStyle>
            <a:lvl1pPr>
              <a:defRPr sz="7250" b="1" i="0">
                <a:solidFill>
                  <a:srgbClr val="0C79EE"/>
                </a:solidFill>
                <a:latin typeface="MicrogrammaExtDBol"/>
                <a:cs typeface="MicrogrammaExtDBol"/>
              </a:defRPr>
            </a:lvl1pPr>
          </a:lstStyle>
          <a:p>
            <a:r>
              <a:rPr lang="en-US"/>
              <a:t>Click to edit Master title style</a:t>
            </a:r>
            <a:endParaRPr/>
          </a:p>
        </p:txBody>
      </p:sp>
      <p:sp>
        <p:nvSpPr>
          <p:cNvPr id="3" name="Holder 3"/>
          <p:cNvSpPr>
            <a:spLocks noGrp="1"/>
          </p:cNvSpPr>
          <p:nvPr>
            <p:ph type="body" idx="1"/>
          </p:nvPr>
        </p:nvSpPr>
        <p:spPr/>
        <p:txBody>
          <a:bodyPr/>
          <a:lstStyle>
            <a:lvl1pPr>
              <a:defRPr/>
            </a:lvl1pPr>
          </a:lstStyle>
          <a:p>
            <a:pPr lvl="0"/>
            <a:r>
              <a:rPr lang="en-US"/>
              <a:t>Click to edit Master text styles</a:t>
            </a:r>
          </a:p>
        </p:txBody>
      </p:sp>
      <p:sp>
        <p:nvSpPr>
          <p:cNvPr id="4" name="Holder 4">
            <a:extLst>
              <a:ext uri="{FF2B5EF4-FFF2-40B4-BE49-F238E27FC236}">
                <a16:creationId xmlns:a16="http://schemas.microsoft.com/office/drawing/2014/main" id="{0E9247C9-E90C-912A-98CC-DA81C2AF0E72}"/>
              </a:ext>
            </a:extLst>
          </p:cNvPr>
          <p:cNvSpPr>
            <a:spLocks noGrp="1" noChangeArrowheads="1"/>
          </p:cNvSpPr>
          <p:nvPr>
            <p:ph type="ftr" sz="quarter" idx="10"/>
          </p:nvPr>
        </p:nvSpPr>
        <p:spPr>
          <a:ln/>
        </p:spPr>
        <p:txBody>
          <a:bodyPr/>
          <a:lstStyle>
            <a:lvl1pPr>
              <a:defRPr/>
            </a:lvl1pPr>
          </a:lstStyle>
          <a:p>
            <a:endParaRPr lang="en-US" altLang="en-US"/>
          </a:p>
        </p:txBody>
      </p:sp>
      <p:sp>
        <p:nvSpPr>
          <p:cNvPr id="5" name="Holder 5">
            <a:extLst>
              <a:ext uri="{FF2B5EF4-FFF2-40B4-BE49-F238E27FC236}">
                <a16:creationId xmlns:a16="http://schemas.microsoft.com/office/drawing/2014/main" id="{E09E50A7-F90E-DE19-0D33-0C5BDA45DEB5}"/>
              </a:ext>
            </a:extLst>
          </p:cNvPr>
          <p:cNvSpPr>
            <a:spLocks noGrp="1" noChangeArrowheads="1"/>
          </p:cNvSpPr>
          <p:nvPr>
            <p:ph type="dt" sz="half" idx="11"/>
          </p:nvPr>
        </p:nvSpPr>
        <p:spPr>
          <a:ln/>
        </p:spPr>
        <p:txBody>
          <a:bodyPr/>
          <a:lstStyle>
            <a:lvl1pPr>
              <a:defRPr/>
            </a:lvl1pPr>
          </a:lstStyle>
          <a:p>
            <a:fld id="{6871DBD2-1047-4276-8506-8F27020F0FFC}" type="datetimeFigureOut">
              <a:rPr lang="en-US" altLang="en-US"/>
              <a:pPr/>
              <a:t>9/4/2026</a:t>
            </a:fld>
            <a:endParaRPr lang="en-US" altLang="en-US"/>
          </a:p>
        </p:txBody>
      </p:sp>
      <p:sp>
        <p:nvSpPr>
          <p:cNvPr id="6" name="Holder 6">
            <a:extLst>
              <a:ext uri="{FF2B5EF4-FFF2-40B4-BE49-F238E27FC236}">
                <a16:creationId xmlns:a16="http://schemas.microsoft.com/office/drawing/2014/main" id="{EEC0BE8D-FA66-7D4D-BBC0-21DF7EBCFC84}"/>
              </a:ext>
            </a:extLst>
          </p:cNvPr>
          <p:cNvSpPr>
            <a:spLocks noGrp="1" noChangeArrowheads="1"/>
          </p:cNvSpPr>
          <p:nvPr>
            <p:ph type="sldNum" sz="quarter" idx="12"/>
          </p:nvPr>
        </p:nvSpPr>
        <p:spPr>
          <a:ln/>
        </p:spPr>
        <p:txBody>
          <a:bodyPr/>
          <a:lstStyle>
            <a:lvl1pPr>
              <a:defRPr/>
            </a:lvl1pPr>
          </a:lstStyle>
          <a:p>
            <a:fld id="{F20DA376-0FF8-4822-80A2-200C5F5DA99B}" type="slidenum">
              <a:rPr lang="en-US" altLang="en-US"/>
              <a:pPr/>
              <a:t>‹#›</a:t>
            </a:fld>
            <a:endParaRPr lang="en-US" altLang="en-US"/>
          </a:p>
        </p:txBody>
      </p:sp>
    </p:spTree>
    <p:extLst>
      <p:ext uri="{BB962C8B-B14F-4D97-AF65-F5344CB8AC3E}">
        <p14:creationId xmlns:p14="http://schemas.microsoft.com/office/powerpoint/2010/main" val="29573546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a:lstStyle>
            <a:lvl1pPr>
              <a:defRPr sz="7250" b="1" i="0">
                <a:solidFill>
                  <a:srgbClr val="0C79EE"/>
                </a:solidFill>
                <a:latin typeface="MicrogrammaExtDBol"/>
                <a:cs typeface="MicrogrammaExtDBol"/>
              </a:defRPr>
            </a:lvl1pPr>
          </a:lstStyle>
          <a:p>
            <a:r>
              <a:rPr lang="en-US"/>
              <a:t>Click to edit Master title style</a:t>
            </a:r>
            <a:endParaRPr/>
          </a:p>
        </p:txBody>
      </p:sp>
      <p:sp>
        <p:nvSpPr>
          <p:cNvPr id="3" name="Holder 3"/>
          <p:cNvSpPr>
            <a:spLocks noGrp="1"/>
          </p:cNvSpPr>
          <p:nvPr>
            <p:ph sz="half" idx="2"/>
          </p:nvPr>
        </p:nvSpPr>
        <p:spPr>
          <a:xfrm>
            <a:off x="914400" y="2366010"/>
            <a:ext cx="7955280" cy="6789420"/>
          </a:xfrm>
          <a:prstGeom prst="rect">
            <a:avLst/>
          </a:prstGeom>
        </p:spPr>
        <p:txBody>
          <a:bodyPr/>
          <a:lstStyle>
            <a:lvl1pPr>
              <a:defRPr/>
            </a:lvl1pPr>
          </a:lstStyle>
          <a:p>
            <a:pPr lvl="0"/>
            <a:r>
              <a:rPr lang="en-US"/>
              <a:t>Click to edit Master text styles</a:t>
            </a:r>
          </a:p>
        </p:txBody>
      </p:sp>
      <p:sp>
        <p:nvSpPr>
          <p:cNvPr id="4" name="Holder 4"/>
          <p:cNvSpPr>
            <a:spLocks noGrp="1"/>
          </p:cNvSpPr>
          <p:nvPr>
            <p:ph sz="half" idx="3"/>
          </p:nvPr>
        </p:nvSpPr>
        <p:spPr>
          <a:xfrm>
            <a:off x="9418320" y="2366010"/>
            <a:ext cx="7955280" cy="6789420"/>
          </a:xfrm>
          <a:prstGeom prst="rect">
            <a:avLst/>
          </a:prstGeom>
        </p:spPr>
        <p:txBody>
          <a:bodyPr/>
          <a:lstStyle>
            <a:lvl1pPr>
              <a:defRPr/>
            </a:lvl1pPr>
          </a:lstStyle>
          <a:p>
            <a:pPr lvl="0"/>
            <a:r>
              <a:rPr lang="en-US"/>
              <a:t>Click to edit Master text styles</a:t>
            </a:r>
          </a:p>
        </p:txBody>
      </p:sp>
      <p:sp>
        <p:nvSpPr>
          <p:cNvPr id="5" name="Holder 4">
            <a:extLst>
              <a:ext uri="{FF2B5EF4-FFF2-40B4-BE49-F238E27FC236}">
                <a16:creationId xmlns:a16="http://schemas.microsoft.com/office/drawing/2014/main" id="{F8FE64DF-481D-FFD1-D97C-FC0E40ACA562}"/>
              </a:ext>
            </a:extLst>
          </p:cNvPr>
          <p:cNvSpPr>
            <a:spLocks noGrp="1" noChangeArrowheads="1"/>
          </p:cNvSpPr>
          <p:nvPr>
            <p:ph type="ftr" sz="quarter" idx="10"/>
          </p:nvPr>
        </p:nvSpPr>
        <p:spPr>
          <a:ln/>
        </p:spPr>
        <p:txBody>
          <a:bodyPr/>
          <a:lstStyle>
            <a:lvl1pPr>
              <a:defRPr/>
            </a:lvl1pPr>
          </a:lstStyle>
          <a:p>
            <a:endParaRPr lang="en-US" altLang="en-US"/>
          </a:p>
        </p:txBody>
      </p:sp>
      <p:sp>
        <p:nvSpPr>
          <p:cNvPr id="6" name="Holder 5">
            <a:extLst>
              <a:ext uri="{FF2B5EF4-FFF2-40B4-BE49-F238E27FC236}">
                <a16:creationId xmlns:a16="http://schemas.microsoft.com/office/drawing/2014/main" id="{84E169C7-6C7A-AC0D-F857-1BBA04ECFDF5}"/>
              </a:ext>
            </a:extLst>
          </p:cNvPr>
          <p:cNvSpPr>
            <a:spLocks noGrp="1" noChangeArrowheads="1"/>
          </p:cNvSpPr>
          <p:nvPr>
            <p:ph type="dt" sz="half" idx="11"/>
          </p:nvPr>
        </p:nvSpPr>
        <p:spPr>
          <a:ln/>
        </p:spPr>
        <p:txBody>
          <a:bodyPr/>
          <a:lstStyle>
            <a:lvl1pPr>
              <a:defRPr/>
            </a:lvl1pPr>
          </a:lstStyle>
          <a:p>
            <a:fld id="{21AF9D1F-9BD6-4FE8-97A5-AAB3C82E2306}" type="datetimeFigureOut">
              <a:rPr lang="en-US" altLang="en-US"/>
              <a:pPr/>
              <a:t>9/4/2026</a:t>
            </a:fld>
            <a:endParaRPr lang="en-US" altLang="en-US"/>
          </a:p>
        </p:txBody>
      </p:sp>
      <p:sp>
        <p:nvSpPr>
          <p:cNvPr id="7" name="Holder 6">
            <a:extLst>
              <a:ext uri="{FF2B5EF4-FFF2-40B4-BE49-F238E27FC236}">
                <a16:creationId xmlns:a16="http://schemas.microsoft.com/office/drawing/2014/main" id="{E26A913A-6478-2227-D66F-8F08BE242D89}"/>
              </a:ext>
            </a:extLst>
          </p:cNvPr>
          <p:cNvSpPr>
            <a:spLocks noGrp="1" noChangeArrowheads="1"/>
          </p:cNvSpPr>
          <p:nvPr>
            <p:ph type="sldNum" sz="quarter" idx="12"/>
          </p:nvPr>
        </p:nvSpPr>
        <p:spPr>
          <a:ln/>
        </p:spPr>
        <p:txBody>
          <a:bodyPr/>
          <a:lstStyle>
            <a:lvl1pPr>
              <a:defRPr/>
            </a:lvl1pPr>
          </a:lstStyle>
          <a:p>
            <a:fld id="{B470BDD1-E832-4E51-AF0E-821B3AEB592A}" type="slidenum">
              <a:rPr lang="en-US" altLang="en-US"/>
              <a:pPr/>
              <a:t>‹#›</a:t>
            </a:fld>
            <a:endParaRPr lang="en-US" altLang="en-US"/>
          </a:p>
        </p:txBody>
      </p:sp>
    </p:spTree>
    <p:extLst>
      <p:ext uri="{BB962C8B-B14F-4D97-AF65-F5344CB8AC3E}">
        <p14:creationId xmlns:p14="http://schemas.microsoft.com/office/powerpoint/2010/main" val="31074034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a:lstStyle>
            <a:lvl1pPr>
              <a:defRPr sz="7250" b="1" i="0">
                <a:solidFill>
                  <a:srgbClr val="0C79EE"/>
                </a:solidFill>
                <a:latin typeface="MicrogrammaExtDBol"/>
                <a:cs typeface="MicrogrammaExtDBol"/>
              </a:defRPr>
            </a:lvl1pPr>
          </a:lstStyle>
          <a:p>
            <a:r>
              <a:rPr lang="en-US"/>
              <a:t>Click to edit Master title style</a:t>
            </a:r>
            <a:endParaRPr/>
          </a:p>
        </p:txBody>
      </p:sp>
      <p:sp>
        <p:nvSpPr>
          <p:cNvPr id="3" name="Holder 4">
            <a:extLst>
              <a:ext uri="{FF2B5EF4-FFF2-40B4-BE49-F238E27FC236}">
                <a16:creationId xmlns:a16="http://schemas.microsoft.com/office/drawing/2014/main" id="{8BA505D2-27AC-8144-3C14-05C964A643E7}"/>
              </a:ext>
            </a:extLst>
          </p:cNvPr>
          <p:cNvSpPr>
            <a:spLocks noGrp="1" noChangeArrowheads="1"/>
          </p:cNvSpPr>
          <p:nvPr>
            <p:ph type="ftr" sz="quarter" idx="10"/>
          </p:nvPr>
        </p:nvSpPr>
        <p:spPr>
          <a:ln/>
        </p:spPr>
        <p:txBody>
          <a:bodyPr/>
          <a:lstStyle>
            <a:lvl1pPr>
              <a:defRPr/>
            </a:lvl1pPr>
          </a:lstStyle>
          <a:p>
            <a:endParaRPr lang="en-US" altLang="en-US"/>
          </a:p>
        </p:txBody>
      </p:sp>
      <p:sp>
        <p:nvSpPr>
          <p:cNvPr id="4" name="Holder 5">
            <a:extLst>
              <a:ext uri="{FF2B5EF4-FFF2-40B4-BE49-F238E27FC236}">
                <a16:creationId xmlns:a16="http://schemas.microsoft.com/office/drawing/2014/main" id="{708C15C2-2D03-7AB9-3B3B-1002B43A36DA}"/>
              </a:ext>
            </a:extLst>
          </p:cNvPr>
          <p:cNvSpPr>
            <a:spLocks noGrp="1" noChangeArrowheads="1"/>
          </p:cNvSpPr>
          <p:nvPr>
            <p:ph type="dt" sz="half" idx="11"/>
          </p:nvPr>
        </p:nvSpPr>
        <p:spPr>
          <a:ln/>
        </p:spPr>
        <p:txBody>
          <a:bodyPr/>
          <a:lstStyle>
            <a:lvl1pPr>
              <a:defRPr/>
            </a:lvl1pPr>
          </a:lstStyle>
          <a:p>
            <a:fld id="{26F92589-F4CF-457B-977A-83DA5CA6B5FE}" type="datetimeFigureOut">
              <a:rPr lang="en-US" altLang="en-US"/>
              <a:pPr/>
              <a:t>9/4/2026</a:t>
            </a:fld>
            <a:endParaRPr lang="en-US" altLang="en-US"/>
          </a:p>
        </p:txBody>
      </p:sp>
      <p:sp>
        <p:nvSpPr>
          <p:cNvPr id="5" name="Holder 6">
            <a:extLst>
              <a:ext uri="{FF2B5EF4-FFF2-40B4-BE49-F238E27FC236}">
                <a16:creationId xmlns:a16="http://schemas.microsoft.com/office/drawing/2014/main" id="{A43A0391-C84C-49C0-6386-15CF565943EC}"/>
              </a:ext>
            </a:extLst>
          </p:cNvPr>
          <p:cNvSpPr>
            <a:spLocks noGrp="1" noChangeArrowheads="1"/>
          </p:cNvSpPr>
          <p:nvPr>
            <p:ph type="sldNum" sz="quarter" idx="12"/>
          </p:nvPr>
        </p:nvSpPr>
        <p:spPr>
          <a:ln/>
        </p:spPr>
        <p:txBody>
          <a:bodyPr/>
          <a:lstStyle>
            <a:lvl1pPr>
              <a:defRPr/>
            </a:lvl1pPr>
          </a:lstStyle>
          <a:p>
            <a:fld id="{08EEB1DC-847A-462C-A0B4-96B85FB6DAD4}" type="slidenum">
              <a:rPr lang="en-US" altLang="en-US"/>
              <a:pPr/>
              <a:t>‹#›</a:t>
            </a:fld>
            <a:endParaRPr lang="en-US" altLang="en-US"/>
          </a:p>
        </p:txBody>
      </p:sp>
    </p:spTree>
    <p:extLst>
      <p:ext uri="{BB962C8B-B14F-4D97-AF65-F5344CB8AC3E}">
        <p14:creationId xmlns:p14="http://schemas.microsoft.com/office/powerpoint/2010/main" val="25133422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4">
            <a:extLst>
              <a:ext uri="{FF2B5EF4-FFF2-40B4-BE49-F238E27FC236}">
                <a16:creationId xmlns:a16="http://schemas.microsoft.com/office/drawing/2014/main" id="{CE87A6E7-F1BE-0EA5-1FF2-275237DA3C7E}"/>
              </a:ext>
            </a:extLst>
          </p:cNvPr>
          <p:cNvSpPr>
            <a:spLocks noGrp="1" noChangeArrowheads="1"/>
          </p:cNvSpPr>
          <p:nvPr>
            <p:ph type="ftr" sz="quarter" idx="10"/>
          </p:nvPr>
        </p:nvSpPr>
        <p:spPr>
          <a:ln/>
        </p:spPr>
        <p:txBody>
          <a:bodyPr/>
          <a:lstStyle>
            <a:lvl1pPr>
              <a:defRPr/>
            </a:lvl1pPr>
          </a:lstStyle>
          <a:p>
            <a:endParaRPr lang="en-US" altLang="en-US"/>
          </a:p>
        </p:txBody>
      </p:sp>
      <p:sp>
        <p:nvSpPr>
          <p:cNvPr id="3" name="Holder 5">
            <a:extLst>
              <a:ext uri="{FF2B5EF4-FFF2-40B4-BE49-F238E27FC236}">
                <a16:creationId xmlns:a16="http://schemas.microsoft.com/office/drawing/2014/main" id="{C3B209BC-EC70-EC1D-36BA-4BE87E59478F}"/>
              </a:ext>
            </a:extLst>
          </p:cNvPr>
          <p:cNvSpPr>
            <a:spLocks noGrp="1" noChangeArrowheads="1"/>
          </p:cNvSpPr>
          <p:nvPr>
            <p:ph type="dt" sz="half" idx="11"/>
          </p:nvPr>
        </p:nvSpPr>
        <p:spPr>
          <a:ln/>
        </p:spPr>
        <p:txBody>
          <a:bodyPr/>
          <a:lstStyle>
            <a:lvl1pPr>
              <a:defRPr/>
            </a:lvl1pPr>
          </a:lstStyle>
          <a:p>
            <a:fld id="{7BDE67A9-5C36-4F52-BD24-7CBDC8DA6BD3}" type="datetimeFigureOut">
              <a:rPr lang="en-US" altLang="en-US"/>
              <a:pPr/>
              <a:t>9/4/2026</a:t>
            </a:fld>
            <a:endParaRPr lang="en-US" altLang="en-US"/>
          </a:p>
        </p:txBody>
      </p:sp>
      <p:sp>
        <p:nvSpPr>
          <p:cNvPr id="4" name="Holder 6">
            <a:extLst>
              <a:ext uri="{FF2B5EF4-FFF2-40B4-BE49-F238E27FC236}">
                <a16:creationId xmlns:a16="http://schemas.microsoft.com/office/drawing/2014/main" id="{0D0A9164-D131-D262-32E5-B929F66DFEBA}"/>
              </a:ext>
            </a:extLst>
          </p:cNvPr>
          <p:cNvSpPr>
            <a:spLocks noGrp="1" noChangeArrowheads="1"/>
          </p:cNvSpPr>
          <p:nvPr>
            <p:ph type="sldNum" sz="quarter" idx="12"/>
          </p:nvPr>
        </p:nvSpPr>
        <p:spPr>
          <a:ln/>
        </p:spPr>
        <p:txBody>
          <a:bodyPr/>
          <a:lstStyle>
            <a:lvl1pPr>
              <a:defRPr/>
            </a:lvl1pPr>
          </a:lstStyle>
          <a:p>
            <a:fld id="{61224C73-0E77-4DC3-8D22-37BEFFFAC198}" type="slidenum">
              <a:rPr lang="en-US" altLang="en-US"/>
              <a:pPr/>
              <a:t>‹#›</a:t>
            </a:fld>
            <a:endParaRPr lang="en-US" altLang="en-US"/>
          </a:p>
        </p:txBody>
      </p:sp>
    </p:spTree>
    <p:extLst>
      <p:ext uri="{BB962C8B-B14F-4D97-AF65-F5344CB8AC3E}">
        <p14:creationId xmlns:p14="http://schemas.microsoft.com/office/powerpoint/2010/main" val="10710590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cSld name="1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704BAA-4E8E-CC22-6936-FB0D1805217F}"/>
              </a:ext>
            </a:extLst>
          </p:cNvPr>
          <p:cNvSpPr>
            <a:spLocks noGrp="1"/>
          </p:cNvSpPr>
          <p:nvPr>
            <p:ph type="title"/>
          </p:nvPr>
        </p:nvSpPr>
        <p:spPr>
          <a:xfrm>
            <a:off x="652463" y="3551238"/>
            <a:ext cx="12082462" cy="1115690"/>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C57DA987-6306-AA78-3784-22DD8C4908A3}"/>
              </a:ext>
            </a:extLst>
          </p:cNvPr>
          <p:cNvSpPr>
            <a:spLocks noGrp="1"/>
          </p:cNvSpPr>
          <p:nvPr>
            <p:ph sz="half" idx="1"/>
          </p:nvPr>
        </p:nvSpPr>
        <p:spPr>
          <a:xfrm>
            <a:off x="1257300" y="2738438"/>
            <a:ext cx="7772400" cy="16065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2247C7C-EE0F-770E-E972-CFB9E23C605D}"/>
              </a:ext>
            </a:extLst>
          </p:cNvPr>
          <p:cNvSpPr>
            <a:spLocks noGrp="1"/>
          </p:cNvSpPr>
          <p:nvPr>
            <p:ph sz="half" idx="2"/>
          </p:nvPr>
        </p:nvSpPr>
        <p:spPr>
          <a:xfrm>
            <a:off x="9258300" y="2738438"/>
            <a:ext cx="7772400" cy="16065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FFB1CE6-6CC0-F599-FEF8-C9A3FA96E441}"/>
              </a:ext>
            </a:extLst>
          </p:cNvPr>
          <p:cNvSpPr>
            <a:spLocks noGrp="1"/>
          </p:cNvSpPr>
          <p:nvPr>
            <p:ph type="dt" sz="half" idx="10"/>
          </p:nvPr>
        </p:nvSpPr>
        <p:spPr>
          <a:xfrm>
            <a:off x="914400" y="9566275"/>
            <a:ext cx="4206875" cy="276999"/>
          </a:xfrm>
        </p:spPr>
        <p:txBody>
          <a:bodyPr/>
          <a:lstStyle/>
          <a:p>
            <a:fld id="{9F36A4AA-9DA9-0949-B611-BD5A443FB920}" type="datetimeFigureOut">
              <a:rPr lang="en-US" smtClean="0"/>
              <a:t>9/4/2026</a:t>
            </a:fld>
            <a:endParaRPr lang="en-US"/>
          </a:p>
        </p:txBody>
      </p:sp>
      <p:sp>
        <p:nvSpPr>
          <p:cNvPr id="6" name="Footer Placeholder 5">
            <a:extLst>
              <a:ext uri="{FF2B5EF4-FFF2-40B4-BE49-F238E27FC236}">
                <a16:creationId xmlns:a16="http://schemas.microsoft.com/office/drawing/2014/main" id="{9C53F8ED-DB31-6BAF-4E37-F4B533AB07D9}"/>
              </a:ext>
            </a:extLst>
          </p:cNvPr>
          <p:cNvSpPr>
            <a:spLocks noGrp="1"/>
          </p:cNvSpPr>
          <p:nvPr>
            <p:ph type="ftr" sz="quarter" idx="11"/>
          </p:nvPr>
        </p:nvSpPr>
        <p:spPr>
          <a:xfrm>
            <a:off x="6218238" y="9566275"/>
            <a:ext cx="5851525" cy="276999"/>
          </a:xfrm>
        </p:spPr>
        <p:txBody>
          <a:bodyPr/>
          <a:lstStyle/>
          <a:p>
            <a:endParaRPr lang="en-US"/>
          </a:p>
        </p:txBody>
      </p:sp>
      <p:sp>
        <p:nvSpPr>
          <p:cNvPr id="7" name="Slide Number Placeholder 6">
            <a:extLst>
              <a:ext uri="{FF2B5EF4-FFF2-40B4-BE49-F238E27FC236}">
                <a16:creationId xmlns:a16="http://schemas.microsoft.com/office/drawing/2014/main" id="{AF440D10-BDA3-AD0C-4D22-CA052BC60370}"/>
              </a:ext>
            </a:extLst>
          </p:cNvPr>
          <p:cNvSpPr>
            <a:spLocks noGrp="1"/>
          </p:cNvSpPr>
          <p:nvPr>
            <p:ph type="sldNum" sz="quarter" idx="12"/>
          </p:nvPr>
        </p:nvSpPr>
        <p:spPr>
          <a:xfrm>
            <a:off x="13166725" y="9566275"/>
            <a:ext cx="4206875" cy="276999"/>
          </a:xfrm>
        </p:spPr>
        <p:txBody>
          <a:bodyPr/>
          <a:lstStyle/>
          <a:p>
            <a:fld id="{AA4949BE-05B7-384E-BE69-C7B35EE13451}" type="slidenum">
              <a:rPr lang="en-US" smtClean="0"/>
              <a:t>‹#›</a:t>
            </a:fld>
            <a:endParaRPr lang="en-US"/>
          </a:p>
        </p:txBody>
      </p:sp>
    </p:spTree>
    <p:extLst>
      <p:ext uri="{BB962C8B-B14F-4D97-AF65-F5344CB8AC3E}">
        <p14:creationId xmlns:p14="http://schemas.microsoft.com/office/powerpoint/2010/main" val="174292467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a:extLst>
              <a:ext uri="{FF2B5EF4-FFF2-40B4-BE49-F238E27FC236}">
                <a16:creationId xmlns:a16="http://schemas.microsoft.com/office/drawing/2014/main" id="{DA666FEA-A639-CA73-82E7-9F13C6AEB3AE}"/>
              </a:ext>
            </a:extLst>
          </p:cNvPr>
          <p:cNvSpPr>
            <a:spLocks noGrp="1"/>
          </p:cNvSpPr>
          <p:nvPr>
            <p:ph type="title"/>
          </p:nvPr>
        </p:nvSpPr>
        <p:spPr>
          <a:xfrm>
            <a:off x="652463" y="3551238"/>
            <a:ext cx="12082462" cy="2998787"/>
          </a:xfrm>
          <a:prstGeom prst="rect">
            <a:avLst/>
          </a:prstGeom>
        </p:spPr>
        <p:txBody>
          <a:bodyPr wrap="square" lIns="0" tIns="0" rIns="0" bIns="0">
            <a:spAutoFit/>
          </a:bodyPr>
          <a:lstStyle>
            <a:lvl1pPr>
              <a:defRPr sz="7250" b="1" i="0">
                <a:solidFill>
                  <a:srgbClr val="0C79EE"/>
                </a:solidFill>
                <a:latin typeface="MicrogrammaExtDBol"/>
                <a:cs typeface="MicrogrammaExtDBol"/>
              </a:defRPr>
            </a:lvl1pPr>
          </a:lstStyle>
          <a:p>
            <a:endParaRPr/>
          </a:p>
        </p:txBody>
      </p:sp>
      <p:sp>
        <p:nvSpPr>
          <p:cNvPr id="1027" name="Holder 3">
            <a:extLst>
              <a:ext uri="{FF2B5EF4-FFF2-40B4-BE49-F238E27FC236}">
                <a16:creationId xmlns:a16="http://schemas.microsoft.com/office/drawing/2014/main" id="{0422112E-AB2A-9B02-F390-2995E4FB4522}"/>
              </a:ext>
            </a:extLst>
          </p:cNvPr>
          <p:cNvSpPr>
            <a:spLocks noGrp="1" noChangeArrowheads="1"/>
          </p:cNvSpPr>
          <p:nvPr>
            <p:ph type="body" idx="1"/>
          </p:nvPr>
        </p:nvSpPr>
        <p:spPr bwMode="auto">
          <a:xfrm>
            <a:off x="914400" y="2365375"/>
            <a:ext cx="16459200" cy="678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lvl="0"/>
            <a:endParaRPr lang="en-US" altLang="en-US"/>
          </a:p>
        </p:txBody>
      </p:sp>
      <p:sp>
        <p:nvSpPr>
          <p:cNvPr id="1028" name="Holder 4">
            <a:extLst>
              <a:ext uri="{FF2B5EF4-FFF2-40B4-BE49-F238E27FC236}">
                <a16:creationId xmlns:a16="http://schemas.microsoft.com/office/drawing/2014/main" id="{13DA1242-3898-D51A-737B-AEB5D44CF114}"/>
              </a:ext>
            </a:extLst>
          </p:cNvPr>
          <p:cNvSpPr>
            <a:spLocks noGrp="1" noChangeArrowheads="1"/>
          </p:cNvSpPr>
          <p:nvPr>
            <p:ph type="ftr" sz="quarter" idx="5"/>
          </p:nvPr>
        </p:nvSpPr>
        <p:spPr bwMode="auto">
          <a:xfrm>
            <a:off x="6218238" y="9566275"/>
            <a:ext cx="5851525"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algn="ctr" eaLnBrk="1" hangingPunct="1">
              <a:defRPr>
                <a:solidFill>
                  <a:srgbClr val="898989"/>
                </a:solidFill>
              </a:defRPr>
            </a:lvl1pPr>
          </a:lstStyle>
          <a:p>
            <a:endParaRPr lang="en-US" altLang="en-US"/>
          </a:p>
        </p:txBody>
      </p:sp>
      <p:sp>
        <p:nvSpPr>
          <p:cNvPr id="1029" name="Holder 5">
            <a:extLst>
              <a:ext uri="{FF2B5EF4-FFF2-40B4-BE49-F238E27FC236}">
                <a16:creationId xmlns:a16="http://schemas.microsoft.com/office/drawing/2014/main" id="{E872856A-851E-4466-91A6-DCD67529A440}"/>
              </a:ext>
            </a:extLst>
          </p:cNvPr>
          <p:cNvSpPr>
            <a:spLocks noGrp="1" noChangeArrowheads="1"/>
          </p:cNvSpPr>
          <p:nvPr>
            <p:ph type="dt" sz="half" idx="6"/>
          </p:nvPr>
        </p:nvSpPr>
        <p:spPr bwMode="auto">
          <a:xfrm>
            <a:off x="914400" y="9566275"/>
            <a:ext cx="4206875"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1" hangingPunct="1">
              <a:defRPr>
                <a:solidFill>
                  <a:srgbClr val="898989"/>
                </a:solidFill>
              </a:defRPr>
            </a:lvl1pPr>
          </a:lstStyle>
          <a:p>
            <a:fld id="{410CE057-AACB-4ED1-B41C-C7791B3200EE}" type="datetimeFigureOut">
              <a:rPr lang="en-US" altLang="en-US"/>
              <a:pPr/>
              <a:t>9/4/2026</a:t>
            </a:fld>
            <a:endParaRPr lang="en-US" altLang="en-US"/>
          </a:p>
        </p:txBody>
      </p:sp>
      <p:sp>
        <p:nvSpPr>
          <p:cNvPr id="1030" name="Holder 6">
            <a:extLst>
              <a:ext uri="{FF2B5EF4-FFF2-40B4-BE49-F238E27FC236}">
                <a16:creationId xmlns:a16="http://schemas.microsoft.com/office/drawing/2014/main" id="{A4559CC9-FD2F-57DA-2204-2C8F15335B5D}"/>
              </a:ext>
            </a:extLst>
          </p:cNvPr>
          <p:cNvSpPr>
            <a:spLocks noGrp="1" noChangeArrowheads="1"/>
          </p:cNvSpPr>
          <p:nvPr>
            <p:ph type="sldNum" sz="quarter" idx="7"/>
          </p:nvPr>
        </p:nvSpPr>
        <p:spPr bwMode="auto">
          <a:xfrm>
            <a:off x="13166725" y="9566275"/>
            <a:ext cx="4206875"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algn="r" eaLnBrk="1" hangingPunct="1">
              <a:defRPr>
                <a:solidFill>
                  <a:srgbClr val="898989"/>
                </a:solidFill>
              </a:defRPr>
            </a:lvl1pPr>
          </a:lstStyle>
          <a:p>
            <a:fld id="{B5A6E5EC-A701-4EE7-8112-456548DE2BB9}"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p:txStyles>
    <p:titleStyle>
      <a:lvl1pPr algn="ctr" rtl="0" eaLnBrk="1" fontAlgn="base" hangingPunct="1">
        <a:spcBef>
          <a:spcPct val="0"/>
        </a:spcBef>
        <a:spcAft>
          <a:spcPct val="0"/>
        </a:spcAft>
        <a:defRPr>
          <a:solidFill>
            <a:schemeClr val="tx2"/>
          </a:solidFill>
          <a:latin typeface="+mj-lt"/>
          <a:ea typeface="+mj-ea"/>
          <a:cs typeface="+mj-cs"/>
        </a:defRPr>
      </a:lvl1pPr>
      <a:lvl2pPr algn="ctr" rtl="0" eaLnBrk="1" fontAlgn="base" hangingPunct="1">
        <a:spcBef>
          <a:spcPct val="0"/>
        </a:spcBef>
        <a:spcAft>
          <a:spcPct val="0"/>
        </a:spcAft>
        <a:defRPr>
          <a:solidFill>
            <a:schemeClr val="tx2"/>
          </a:solidFill>
          <a:latin typeface="Calibri" panose="020F0502020204030204" pitchFamily="34" charset="0"/>
        </a:defRPr>
      </a:lvl2pPr>
      <a:lvl3pPr algn="ctr" rtl="0" eaLnBrk="1" fontAlgn="base" hangingPunct="1">
        <a:spcBef>
          <a:spcPct val="0"/>
        </a:spcBef>
        <a:spcAft>
          <a:spcPct val="0"/>
        </a:spcAft>
        <a:defRPr>
          <a:solidFill>
            <a:schemeClr val="tx2"/>
          </a:solidFill>
          <a:latin typeface="Calibri" panose="020F0502020204030204" pitchFamily="34" charset="0"/>
        </a:defRPr>
      </a:lvl3pPr>
      <a:lvl4pPr algn="ctr" rtl="0" eaLnBrk="1" fontAlgn="base" hangingPunct="1">
        <a:spcBef>
          <a:spcPct val="0"/>
        </a:spcBef>
        <a:spcAft>
          <a:spcPct val="0"/>
        </a:spcAft>
        <a:defRPr>
          <a:solidFill>
            <a:schemeClr val="tx2"/>
          </a:solidFill>
          <a:latin typeface="Calibri" panose="020F0502020204030204" pitchFamily="34" charset="0"/>
        </a:defRPr>
      </a:lvl4pPr>
      <a:lvl5pPr algn="ctr" rtl="0" eaLnBrk="1" fontAlgn="base" hangingPunct="1">
        <a:spcBef>
          <a:spcPct val="0"/>
        </a:spcBef>
        <a:spcAft>
          <a:spcPct val="0"/>
        </a:spcAft>
        <a:defRPr>
          <a:solidFill>
            <a:schemeClr val="tx2"/>
          </a:solidFill>
          <a:latin typeface="Calibri" panose="020F0502020204030204" pitchFamily="34" charset="0"/>
        </a:defRPr>
      </a:lvl5pPr>
      <a:lvl6pPr marL="457200" algn="ctr" rtl="0" eaLnBrk="1" fontAlgn="base" hangingPunct="1">
        <a:spcBef>
          <a:spcPct val="0"/>
        </a:spcBef>
        <a:spcAft>
          <a:spcPct val="0"/>
        </a:spcAft>
        <a:defRPr>
          <a:solidFill>
            <a:schemeClr val="tx2"/>
          </a:solidFill>
          <a:latin typeface="Calibri" panose="020F0502020204030204" pitchFamily="34" charset="0"/>
        </a:defRPr>
      </a:lvl6pPr>
      <a:lvl7pPr marL="914400" algn="ctr" rtl="0" eaLnBrk="1" fontAlgn="base" hangingPunct="1">
        <a:spcBef>
          <a:spcPct val="0"/>
        </a:spcBef>
        <a:spcAft>
          <a:spcPct val="0"/>
        </a:spcAft>
        <a:defRPr>
          <a:solidFill>
            <a:schemeClr val="tx2"/>
          </a:solidFill>
          <a:latin typeface="Calibri" panose="020F0502020204030204" pitchFamily="34" charset="0"/>
        </a:defRPr>
      </a:lvl7pPr>
      <a:lvl8pPr marL="1371600" algn="ctr" rtl="0" eaLnBrk="1" fontAlgn="base" hangingPunct="1">
        <a:spcBef>
          <a:spcPct val="0"/>
        </a:spcBef>
        <a:spcAft>
          <a:spcPct val="0"/>
        </a:spcAft>
        <a:defRPr>
          <a:solidFill>
            <a:schemeClr val="tx2"/>
          </a:solidFill>
          <a:latin typeface="Calibri" panose="020F0502020204030204" pitchFamily="34" charset="0"/>
        </a:defRPr>
      </a:lvl8pPr>
      <a:lvl9pPr marL="1828800" algn="ctr" rtl="0" eaLnBrk="1" fontAlgn="base" hangingPunct="1">
        <a:spcBef>
          <a:spcPct val="0"/>
        </a:spcBef>
        <a:spcAft>
          <a:spcPct val="0"/>
        </a:spcAft>
        <a:defRPr>
          <a:solidFill>
            <a:schemeClr val="tx2"/>
          </a:solidFill>
          <a:latin typeface="Calibri" panose="020F0502020204030204" pitchFamily="34" charset="0"/>
        </a:defRPr>
      </a:lvl9pPr>
    </p:titleStyle>
    <p:bodyStyle>
      <a:lvl1pPr algn="l" rtl="0" eaLnBrk="1" fontAlgn="base" hangingPunct="1">
        <a:spcBef>
          <a:spcPct val="20000"/>
        </a:spcBef>
        <a:spcAft>
          <a:spcPct val="0"/>
        </a:spcAft>
        <a:defRPr>
          <a:solidFill>
            <a:schemeClr val="tx1"/>
          </a:solidFill>
          <a:latin typeface="+mn-lt"/>
          <a:ea typeface="+mn-ea"/>
          <a:cs typeface="+mn-cs"/>
        </a:defRPr>
      </a:lvl1pPr>
      <a:lvl2pPr marL="457200" algn="l" rtl="0" eaLnBrk="1" fontAlgn="base" hangingPunct="1">
        <a:spcBef>
          <a:spcPct val="20000"/>
        </a:spcBef>
        <a:spcAft>
          <a:spcPct val="0"/>
        </a:spcAft>
        <a:defRPr>
          <a:solidFill>
            <a:schemeClr val="tx1"/>
          </a:solidFill>
          <a:latin typeface="+mn-lt"/>
          <a:ea typeface="+mn-ea"/>
          <a:cs typeface="+mn-cs"/>
        </a:defRPr>
      </a:lvl2pPr>
      <a:lvl3pPr marL="914400" algn="l" rtl="0" eaLnBrk="1" fontAlgn="base" hangingPunct="1">
        <a:spcBef>
          <a:spcPct val="20000"/>
        </a:spcBef>
        <a:spcAft>
          <a:spcPct val="0"/>
        </a:spcAft>
        <a:defRPr>
          <a:solidFill>
            <a:schemeClr val="tx1"/>
          </a:solidFill>
          <a:latin typeface="+mn-lt"/>
          <a:ea typeface="+mn-ea"/>
          <a:cs typeface="+mn-cs"/>
        </a:defRPr>
      </a:lvl3pPr>
      <a:lvl4pPr marL="1371600" algn="l" rtl="0" eaLnBrk="1" fontAlgn="base" hangingPunct="1">
        <a:spcBef>
          <a:spcPct val="20000"/>
        </a:spcBef>
        <a:spcAft>
          <a:spcPct val="0"/>
        </a:spcAft>
        <a:defRPr>
          <a:solidFill>
            <a:schemeClr val="tx1"/>
          </a:solidFill>
          <a:latin typeface="+mn-lt"/>
          <a:ea typeface="+mn-ea"/>
          <a:cs typeface="+mn-cs"/>
        </a:defRPr>
      </a:lvl4pPr>
      <a:lvl5pPr marL="1828800" algn="l" rtl="0" eaLnBrk="1" fontAlgn="base" hangingPunct="1">
        <a:spcBef>
          <a:spcPct val="20000"/>
        </a:spcBef>
        <a:spcAft>
          <a:spcPct val="0"/>
        </a:spcAft>
        <a:defRPr>
          <a:solidFill>
            <a:schemeClr val="tx1"/>
          </a:solidFill>
          <a:latin typeface="+mn-lt"/>
          <a:ea typeface="+mn-ea"/>
          <a:cs typeface="+mn-cs"/>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p:bodyStyle>
    <p:otherStyle>
      <a:lvl1pPr marL="0" eaLnBrk="1" hangingPunct="1">
        <a:defRPr>
          <a:latin typeface="+mn-lt"/>
          <a:ea typeface="+mn-ea"/>
          <a:cs typeface="+mn-cs"/>
        </a:defRPr>
      </a:lvl1pPr>
      <a:lvl2pPr marL="457200" eaLnBrk="1" hangingPunct="1">
        <a:defRPr>
          <a:latin typeface="+mn-lt"/>
          <a:ea typeface="+mn-ea"/>
          <a:cs typeface="+mn-cs"/>
        </a:defRPr>
      </a:lvl2pPr>
      <a:lvl3pPr marL="914400" eaLnBrk="1" hangingPunct="1">
        <a:defRPr>
          <a:latin typeface="+mn-lt"/>
          <a:ea typeface="+mn-ea"/>
          <a:cs typeface="+mn-cs"/>
        </a:defRPr>
      </a:lvl3pPr>
      <a:lvl4pPr marL="1371600" eaLnBrk="1" hangingPunct="1">
        <a:defRPr>
          <a:latin typeface="+mn-lt"/>
          <a:ea typeface="+mn-ea"/>
          <a:cs typeface="+mn-cs"/>
        </a:defRPr>
      </a:lvl4pPr>
      <a:lvl5pPr marL="1828800" eaLnBrk="1" hangingPunct="1">
        <a:defRPr>
          <a:latin typeface="+mn-lt"/>
          <a:ea typeface="+mn-ea"/>
          <a:cs typeface="+mn-cs"/>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4.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5.xml"/><Relationship Id="rId5" Type="http://schemas.openxmlformats.org/officeDocument/2006/relationships/image" Target="../media/image6.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5.xml"/><Relationship Id="rId5" Type="http://schemas.openxmlformats.org/officeDocument/2006/relationships/image" Target="../media/image9.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5.xml"/><Relationship Id="rId5" Type="http://schemas.openxmlformats.org/officeDocument/2006/relationships/image" Target="../media/image9.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5.xml"/><Relationship Id="rId5" Type="http://schemas.openxmlformats.org/officeDocument/2006/relationships/image" Target="../media/image3.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2.png"/><Relationship Id="rId7" Type="http://schemas.openxmlformats.org/officeDocument/2006/relationships/image" Target="../media/image13.png"/><Relationship Id="rId2" Type="http://schemas.openxmlformats.org/officeDocument/2006/relationships/image" Target="../media/image10.png"/><Relationship Id="rId1" Type="http://schemas.openxmlformats.org/officeDocument/2006/relationships/slideLayout" Target="../slideLayouts/slideLayout5.xml"/><Relationship Id="rId6" Type="http://schemas.openxmlformats.org/officeDocument/2006/relationships/image" Target="../media/image12.png"/><Relationship Id="rId11" Type="http://schemas.openxmlformats.org/officeDocument/2006/relationships/image" Target="../media/image17.png"/><Relationship Id="rId5" Type="http://schemas.openxmlformats.org/officeDocument/2006/relationships/hyperlink" Target="https://i65centralcorridor.com/" TargetMode="External"/><Relationship Id="rId10" Type="http://schemas.openxmlformats.org/officeDocument/2006/relationships/image" Target="../media/image16.png"/><Relationship Id="rId4" Type="http://schemas.openxmlformats.org/officeDocument/2006/relationships/image" Target="../media/image11.png"/><Relationship Id="rId9" Type="http://schemas.openxmlformats.org/officeDocument/2006/relationships/image" Target="../media/image15.png"/></Relationships>
</file>

<file path=ppt/slides/_rels/slide7.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2.png"/><Relationship Id="rId7" Type="http://schemas.openxmlformats.org/officeDocument/2006/relationships/image" Target="../media/image13.png"/><Relationship Id="rId2" Type="http://schemas.openxmlformats.org/officeDocument/2006/relationships/image" Target="../media/image10.png"/><Relationship Id="rId1" Type="http://schemas.openxmlformats.org/officeDocument/2006/relationships/slideLayout" Target="../slideLayouts/slideLayout5.xml"/><Relationship Id="rId6" Type="http://schemas.openxmlformats.org/officeDocument/2006/relationships/image" Target="../media/image12.png"/><Relationship Id="rId11" Type="http://schemas.openxmlformats.org/officeDocument/2006/relationships/image" Target="../media/image17.png"/><Relationship Id="rId5" Type="http://schemas.openxmlformats.org/officeDocument/2006/relationships/hyperlink" Target="https://i65centralcorridor.com/" TargetMode="External"/><Relationship Id="rId10" Type="http://schemas.openxmlformats.org/officeDocument/2006/relationships/image" Target="../media/image16.png"/><Relationship Id="rId4" Type="http://schemas.openxmlformats.org/officeDocument/2006/relationships/image" Target="../media/image11.png"/><Relationship Id="rId9" Type="http://schemas.openxmlformats.org/officeDocument/2006/relationships/image" Target="../media/image15.png"/></Relationships>
</file>

<file path=ppt/slides/_rels/slide8.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2.png"/><Relationship Id="rId7" Type="http://schemas.openxmlformats.org/officeDocument/2006/relationships/image" Target="../media/image13.png"/><Relationship Id="rId2" Type="http://schemas.openxmlformats.org/officeDocument/2006/relationships/image" Target="../media/image10.png"/><Relationship Id="rId1" Type="http://schemas.openxmlformats.org/officeDocument/2006/relationships/slideLayout" Target="../slideLayouts/slideLayout5.xml"/><Relationship Id="rId6" Type="http://schemas.openxmlformats.org/officeDocument/2006/relationships/image" Target="../media/image12.png"/><Relationship Id="rId11" Type="http://schemas.openxmlformats.org/officeDocument/2006/relationships/image" Target="../media/image17.png"/><Relationship Id="rId5" Type="http://schemas.openxmlformats.org/officeDocument/2006/relationships/hyperlink" Target="https://i65centralcorridor.com/" TargetMode="External"/><Relationship Id="rId10" Type="http://schemas.openxmlformats.org/officeDocument/2006/relationships/image" Target="../media/image16.png"/><Relationship Id="rId4" Type="http://schemas.openxmlformats.org/officeDocument/2006/relationships/image" Target="../media/image11.png"/><Relationship Id="rId9" Type="http://schemas.openxmlformats.org/officeDocument/2006/relationships/image" Target="../media/image15.png"/></Relationships>
</file>

<file path=ppt/slides/_rels/slide9.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notesSlide" Target="../notesSlides/notesSlide1.xml"/><Relationship Id="rId1" Type="http://schemas.openxmlformats.org/officeDocument/2006/relationships/slideLayout" Target="../slideLayouts/slideLayout5.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10.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8.png"/><Relationship Id="rId7" Type="http://schemas.openxmlformats.org/officeDocument/2006/relationships/image" Target="../media/image23.png"/><Relationship Id="rId2" Type="http://schemas.openxmlformats.org/officeDocument/2006/relationships/notesSlide" Target="../notesSlides/notesSlide2.xml"/><Relationship Id="rId1" Type="http://schemas.openxmlformats.org/officeDocument/2006/relationships/slideLayout" Target="../slideLayouts/slideLayout5.xml"/><Relationship Id="rId6" Type="http://schemas.openxmlformats.org/officeDocument/2006/relationships/image" Target="../media/image20.png"/><Relationship Id="rId5" Type="http://schemas.openxmlformats.org/officeDocument/2006/relationships/image" Target="../media/image2.png"/><Relationship Id="rId4" Type="http://schemas.openxmlformats.org/officeDocument/2006/relationships/image" Target="../media/image19.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png"/><Relationship Id="rId1" Type="http://schemas.openxmlformats.org/officeDocument/2006/relationships/slideLayout" Target="../slideLayouts/slideLayout5.xml"/><Relationship Id="rId4" Type="http://schemas.openxmlformats.org/officeDocument/2006/relationships/image" Target="../media/image24.png"/></Relationships>
</file>

<file path=ppt/slides/_rels/slide12.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png"/><Relationship Id="rId7" Type="http://schemas.openxmlformats.org/officeDocument/2006/relationships/image" Target="../media/image29.png"/><Relationship Id="rId2" Type="http://schemas.openxmlformats.org/officeDocument/2006/relationships/image" Target="../media/image25.png"/><Relationship Id="rId1" Type="http://schemas.openxmlformats.org/officeDocument/2006/relationships/slideLayout" Target="../slideLayouts/slideLayout5.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jpeg"/></Relationships>
</file>

<file path=ppt/slides/_rels/slide13.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5.png"/><Relationship Id="rId7" Type="http://schemas.openxmlformats.org/officeDocument/2006/relationships/image" Target="../media/image33.png"/><Relationship Id="rId2" Type="http://schemas.openxmlformats.org/officeDocument/2006/relationships/image" Target="../media/image4.png"/><Relationship Id="rId1" Type="http://schemas.openxmlformats.org/officeDocument/2006/relationships/slideLayout" Target="../slideLayouts/slideLayout5.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2.png"/><Relationship Id="rId9" Type="http://schemas.openxmlformats.org/officeDocument/2006/relationships/image" Target="../media/image35.png"/></Relationships>
</file>

<file path=ppt/slides/_rels/slide14.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8.png"/><Relationship Id="rId7" Type="http://schemas.openxmlformats.org/officeDocument/2006/relationships/image" Target="../media/image38.png"/><Relationship Id="rId2" Type="http://schemas.openxmlformats.org/officeDocument/2006/relationships/image" Target="../media/image7.png"/><Relationship Id="rId1" Type="http://schemas.openxmlformats.org/officeDocument/2006/relationships/slideLayout" Target="../slideLayouts/slideLayout5.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2.png"/><Relationship Id="rId9" Type="http://schemas.openxmlformats.org/officeDocument/2006/relationships/image" Target="../media/image40.png"/></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5.xml"/><Relationship Id="rId5" Type="http://schemas.openxmlformats.org/officeDocument/2006/relationships/image" Target="../media/image3.png"/><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5.png"/><Relationship Id="rId1" Type="http://schemas.openxmlformats.org/officeDocument/2006/relationships/slideLayout" Target="../slideLayouts/slideLayout5.xml"/><Relationship Id="rId5" Type="http://schemas.openxmlformats.org/officeDocument/2006/relationships/image" Target="../media/image42.png"/><Relationship Id="rId4" Type="http://schemas.openxmlformats.org/officeDocument/2006/relationships/image" Target="../media/image41.pn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5.png"/><Relationship Id="rId1" Type="http://schemas.openxmlformats.org/officeDocument/2006/relationships/slideLayout" Target="../slideLayouts/slideLayout5.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5.png"/><Relationship Id="rId1" Type="http://schemas.openxmlformats.org/officeDocument/2006/relationships/slideLayout" Target="../slideLayouts/slideLayout5.xml"/><Relationship Id="rId6" Type="http://schemas.openxmlformats.org/officeDocument/2006/relationships/image" Target="../media/image17.png"/><Relationship Id="rId5" Type="http://schemas.openxmlformats.org/officeDocument/2006/relationships/image" Target="../media/image47.png"/><Relationship Id="rId4" Type="http://schemas.openxmlformats.org/officeDocument/2006/relationships/image" Target="../media/image46.pn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5.png"/><Relationship Id="rId1" Type="http://schemas.openxmlformats.org/officeDocument/2006/relationships/slideLayout" Target="../slideLayouts/slideLayout5.xml"/><Relationship Id="rId5" Type="http://schemas.openxmlformats.org/officeDocument/2006/relationships/image" Target="../media/image49.png"/><Relationship Id="rId4" Type="http://schemas.openxmlformats.org/officeDocument/2006/relationships/image" Target="../media/image48.png"/></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5.xml"/><Relationship Id="rId5" Type="http://schemas.openxmlformats.org/officeDocument/2006/relationships/image" Target="../media/image3.png"/><Relationship Id="rId4" Type="http://schemas.openxmlformats.org/officeDocument/2006/relationships/image" Target="../media/image2.png"/></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52.png"/><Relationship Id="rId2" Type="http://schemas.openxmlformats.org/officeDocument/2006/relationships/notesSlide" Target="../notesSlides/notesSlide3.xml"/><Relationship Id="rId1" Type="http://schemas.openxmlformats.org/officeDocument/2006/relationships/slideLayout" Target="../slideLayouts/slideLayout5.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2.png"/></Relationships>
</file>

<file path=ppt/slides/_rels/slide22.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image" Target="../media/image4.png"/><Relationship Id="rId7"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5.xml"/><Relationship Id="rId6" Type="http://schemas.openxmlformats.org/officeDocument/2006/relationships/image" Target="../media/image54.png"/><Relationship Id="rId5" Type="http://schemas.openxmlformats.org/officeDocument/2006/relationships/hyperlink" Target="https://i65centralcorridor.com/" TargetMode="External"/><Relationship Id="rId4" Type="http://schemas.openxmlformats.org/officeDocument/2006/relationships/image" Target="../media/image53.png"/><Relationship Id="rId9" Type="http://schemas.openxmlformats.org/officeDocument/2006/relationships/image" Target="../media/image56.png"/></Relationships>
</file>

<file path=ppt/slides/_rels/slide23.xml.rels><?xml version="1.0" encoding="UTF-8" standalone="yes"?>
<Relationships xmlns="http://schemas.openxmlformats.org/package/2006/relationships"><Relationship Id="rId8" Type="http://schemas.openxmlformats.org/officeDocument/2006/relationships/hyperlink" Target="https://i65centralcorridor.com/" TargetMode="External"/><Relationship Id="rId3" Type="http://schemas.openxmlformats.org/officeDocument/2006/relationships/image" Target="../media/image4.png"/><Relationship Id="rId7" Type="http://schemas.openxmlformats.org/officeDocument/2006/relationships/image" Target="../media/image59.png"/><Relationship Id="rId2" Type="http://schemas.openxmlformats.org/officeDocument/2006/relationships/notesSlide" Target="../notesSlides/notesSlide5.xml"/><Relationship Id="rId1" Type="http://schemas.openxmlformats.org/officeDocument/2006/relationships/slideLayout" Target="../slideLayouts/slideLayout5.xml"/><Relationship Id="rId6" Type="http://schemas.openxmlformats.org/officeDocument/2006/relationships/image" Target="../media/image58.png"/><Relationship Id="rId11" Type="http://schemas.openxmlformats.org/officeDocument/2006/relationships/image" Target="../media/image62.png"/><Relationship Id="rId5" Type="http://schemas.openxmlformats.org/officeDocument/2006/relationships/image" Target="../media/image57.png"/><Relationship Id="rId10" Type="http://schemas.openxmlformats.org/officeDocument/2006/relationships/image" Target="../media/image61.png"/><Relationship Id="rId4" Type="http://schemas.openxmlformats.org/officeDocument/2006/relationships/image" Target="../media/image2.png"/><Relationship Id="rId9" Type="http://schemas.openxmlformats.org/officeDocument/2006/relationships/image" Target="../media/image60.png"/></Relationships>
</file>

<file path=ppt/slides/_rels/slide24.xml.rels><?xml version="1.0" encoding="UTF-8" standalone="yes"?>
<Relationships xmlns="http://schemas.openxmlformats.org/package/2006/relationships"><Relationship Id="rId8" Type="http://schemas.openxmlformats.org/officeDocument/2006/relationships/image" Target="../media/image66.png"/><Relationship Id="rId3" Type="http://schemas.openxmlformats.org/officeDocument/2006/relationships/image" Target="../media/image4.png"/><Relationship Id="rId7" Type="http://schemas.openxmlformats.org/officeDocument/2006/relationships/image" Target="../media/image65.png"/><Relationship Id="rId2" Type="http://schemas.openxmlformats.org/officeDocument/2006/relationships/notesSlide" Target="../notesSlides/notesSlide6.xml"/><Relationship Id="rId1" Type="http://schemas.openxmlformats.org/officeDocument/2006/relationships/slideLayout" Target="../slideLayouts/slideLayout5.xml"/><Relationship Id="rId6" Type="http://schemas.openxmlformats.org/officeDocument/2006/relationships/image" Target="../media/image64.png"/><Relationship Id="rId5" Type="http://schemas.openxmlformats.org/officeDocument/2006/relationships/image" Target="../media/image63.png"/><Relationship Id="rId4" Type="http://schemas.openxmlformats.org/officeDocument/2006/relationships/image" Target="../media/image2.png"/></Relationships>
</file>

<file path=ppt/slides/_rels/slide25.xml.rels><?xml version="1.0" encoding="UTF-8" standalone="yes"?>
<Relationships xmlns="http://schemas.openxmlformats.org/package/2006/relationships"><Relationship Id="rId8" Type="http://schemas.openxmlformats.org/officeDocument/2006/relationships/image" Target="../media/image70.png"/><Relationship Id="rId3" Type="http://schemas.openxmlformats.org/officeDocument/2006/relationships/image" Target="../media/image4.png"/><Relationship Id="rId7" Type="http://schemas.openxmlformats.org/officeDocument/2006/relationships/image" Target="../media/image69.png"/><Relationship Id="rId2" Type="http://schemas.openxmlformats.org/officeDocument/2006/relationships/notesSlide" Target="../notesSlides/notesSlide7.xml"/><Relationship Id="rId1" Type="http://schemas.openxmlformats.org/officeDocument/2006/relationships/slideLayout" Target="../slideLayouts/slideLayout5.xml"/><Relationship Id="rId6" Type="http://schemas.openxmlformats.org/officeDocument/2006/relationships/image" Target="../media/image68.png"/><Relationship Id="rId5" Type="http://schemas.openxmlformats.org/officeDocument/2006/relationships/image" Target="../media/image67.png"/><Relationship Id="rId4" Type="http://schemas.openxmlformats.org/officeDocument/2006/relationships/image" Target="../media/image2.png"/></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74.png"/><Relationship Id="rId2" Type="http://schemas.openxmlformats.org/officeDocument/2006/relationships/image" Target="../media/image4.png"/><Relationship Id="rId1" Type="http://schemas.openxmlformats.org/officeDocument/2006/relationships/slideLayout" Target="../slideLayouts/slideLayout5.xml"/><Relationship Id="rId6" Type="http://schemas.openxmlformats.org/officeDocument/2006/relationships/image" Target="../media/image73.png"/><Relationship Id="rId5" Type="http://schemas.openxmlformats.org/officeDocument/2006/relationships/image" Target="../media/image72.png"/><Relationship Id="rId4" Type="http://schemas.openxmlformats.org/officeDocument/2006/relationships/image" Target="../media/image71.jpeg"/></Relationships>
</file>

<file path=ppt/slides/_rels/slide27.xml.rels><?xml version="1.0" encoding="UTF-8" standalone="yes"?>
<Relationships xmlns="http://schemas.openxmlformats.org/package/2006/relationships"><Relationship Id="rId8" Type="http://schemas.openxmlformats.org/officeDocument/2006/relationships/image" Target="../media/image77.png"/><Relationship Id="rId3" Type="http://schemas.openxmlformats.org/officeDocument/2006/relationships/image" Target="../media/image4.png"/><Relationship Id="rId7" Type="http://schemas.openxmlformats.org/officeDocument/2006/relationships/image" Target="../media/image76.png"/><Relationship Id="rId2" Type="http://schemas.openxmlformats.org/officeDocument/2006/relationships/notesSlide" Target="../notesSlides/notesSlide8.xml"/><Relationship Id="rId1" Type="http://schemas.openxmlformats.org/officeDocument/2006/relationships/slideLayout" Target="../slideLayouts/slideLayout5.xml"/><Relationship Id="rId6" Type="http://schemas.openxmlformats.org/officeDocument/2006/relationships/image" Target="../media/image75.png"/><Relationship Id="rId5" Type="http://schemas.openxmlformats.org/officeDocument/2006/relationships/hyperlink" Target="https://www.louisvillecanopener.live/" TargetMode="External"/><Relationship Id="rId10" Type="http://schemas.openxmlformats.org/officeDocument/2006/relationships/image" Target="../media/image79.png"/><Relationship Id="rId4" Type="http://schemas.openxmlformats.org/officeDocument/2006/relationships/image" Target="../media/image2.png"/><Relationship Id="rId9" Type="http://schemas.openxmlformats.org/officeDocument/2006/relationships/image" Target="../media/image78.png"/></Relationships>
</file>

<file path=ppt/slides/_rels/slide2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5.xml"/><Relationship Id="rId5" Type="http://schemas.openxmlformats.org/officeDocument/2006/relationships/image" Target="../media/image3.png"/><Relationship Id="rId4" Type="http://schemas.openxmlformats.org/officeDocument/2006/relationships/image" Target="../media/image2.png"/></Relationships>
</file>

<file path=ppt/slides/_rels/slide29.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80.png"/><Relationship Id="rId1" Type="http://schemas.openxmlformats.org/officeDocument/2006/relationships/slideLayout" Target="../slideLayouts/slideLayout5.xml"/><Relationship Id="rId4" Type="http://schemas.openxmlformats.org/officeDocument/2006/relationships/image" Target="../media/image2.png"/></Relationships>
</file>

<file path=ppt/slides/_rels/slide30.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image" Target="../media/image82.jpeg"/><Relationship Id="rId1" Type="http://schemas.openxmlformats.org/officeDocument/2006/relationships/slideLayout" Target="../slideLayouts/slideLayout5.xml"/><Relationship Id="rId5" Type="http://schemas.openxmlformats.org/officeDocument/2006/relationships/image" Target="../media/image2.png"/><Relationship Id="rId4" Type="http://schemas.openxmlformats.org/officeDocument/2006/relationships/image" Target="../media/image84.jpeg"/></Relationships>
</file>

<file path=ppt/slides/_rels/slide31.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85.jpeg"/><Relationship Id="rId1" Type="http://schemas.openxmlformats.org/officeDocument/2006/relationships/slideLayout" Target="../slideLayouts/slideLayout5.xml"/><Relationship Id="rId4" Type="http://schemas.openxmlformats.org/officeDocument/2006/relationships/image" Target="../media/image2.png"/></Relationships>
</file>

<file path=ppt/slides/_rels/slide32.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87.png"/><Relationship Id="rId1" Type="http://schemas.openxmlformats.org/officeDocument/2006/relationships/slideLayout" Target="../slideLayouts/slideLayout5.xml"/><Relationship Id="rId6" Type="http://schemas.openxmlformats.org/officeDocument/2006/relationships/image" Target="../media/image2.png"/><Relationship Id="rId5" Type="http://schemas.openxmlformats.org/officeDocument/2006/relationships/image" Target="../media/image89.png"/><Relationship Id="rId4" Type="http://schemas.microsoft.com/office/2007/relationships/hdphoto" Target="../media/hdphoto1.wdp"/></Relationships>
</file>

<file path=ppt/slides/_rels/slide33.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90.png"/><Relationship Id="rId1" Type="http://schemas.openxmlformats.org/officeDocument/2006/relationships/slideLayout" Target="../slideLayouts/slideLayout5.xml"/><Relationship Id="rId4" Type="http://schemas.openxmlformats.org/officeDocument/2006/relationships/image" Target="../media/image2.png"/></Relationships>
</file>

<file path=ppt/slides/_rels/slide34.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image" Target="../media/image92.jpeg"/><Relationship Id="rId1" Type="http://schemas.openxmlformats.org/officeDocument/2006/relationships/slideLayout" Target="../slideLayouts/slideLayout5.xml"/><Relationship Id="rId5" Type="http://schemas.openxmlformats.org/officeDocument/2006/relationships/image" Target="../media/image2.png"/><Relationship Id="rId4" Type="http://schemas.openxmlformats.org/officeDocument/2006/relationships/image" Target="../media/image94.png"/></Relationships>
</file>

<file path=ppt/slides/_rels/slide3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5.xml"/><Relationship Id="rId5" Type="http://schemas.openxmlformats.org/officeDocument/2006/relationships/image" Target="../media/image3.png"/><Relationship Id="rId4" Type="http://schemas.openxmlformats.org/officeDocument/2006/relationships/image" Target="../media/image2.png"/></Relationships>
</file>

<file path=ppt/slides/_rels/slide36.xml.rels><?xml version="1.0" encoding="UTF-8" standalone="yes"?>
<Relationships xmlns="http://schemas.openxmlformats.org/package/2006/relationships"><Relationship Id="rId3" Type="http://schemas.openxmlformats.org/officeDocument/2006/relationships/image" Target="../media/image95.png"/><Relationship Id="rId7"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6.xml"/><Relationship Id="rId6" Type="http://schemas.openxmlformats.org/officeDocument/2006/relationships/image" Target="../media/image98.png"/><Relationship Id="rId5" Type="http://schemas.openxmlformats.org/officeDocument/2006/relationships/image" Target="../media/image97.png"/><Relationship Id="rId4" Type="http://schemas.openxmlformats.org/officeDocument/2006/relationships/image" Target="../media/image96.png"/></Relationships>
</file>

<file path=ppt/slides/_rels/slide37.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notesSlide" Target="../notesSlides/notesSlide10.xml"/><Relationship Id="rId1" Type="http://schemas.openxmlformats.org/officeDocument/2006/relationships/slideLayout" Target="../slideLayouts/slideLayout6.xml"/><Relationship Id="rId4" Type="http://schemas.openxmlformats.org/officeDocument/2006/relationships/image" Target="../media/image2.png"/></Relationships>
</file>

<file path=ppt/slides/_rels/slide38.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image" Target="../media/image100.png"/><Relationship Id="rId1" Type="http://schemas.openxmlformats.org/officeDocument/2006/relationships/slideLayout" Target="../slideLayouts/slideLayout5.xml"/><Relationship Id="rId4" Type="http://schemas.openxmlformats.org/officeDocument/2006/relationships/image" Target="../media/image2.png"/></Relationships>
</file>

<file path=ppt/slides/_rels/slide39.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image" Target="../media/image102.png"/><Relationship Id="rId1" Type="http://schemas.openxmlformats.org/officeDocument/2006/relationships/slideLayout" Target="../slideLayouts/slideLayout5.xml"/><Relationship Id="rId4" Type="http://schemas.openxmlformats.org/officeDocument/2006/relationships/image" Target="../media/image2.png"/></Relationships>
</file>

<file path=ppt/slides/_rels/slide40.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11.xml"/><Relationship Id="rId1" Type="http://schemas.openxmlformats.org/officeDocument/2006/relationships/slideLayout" Target="../slideLayouts/slideLayout6.xml"/><Relationship Id="rId4" Type="http://schemas.openxmlformats.org/officeDocument/2006/relationships/image" Target="../media/image2.png"/></Relationships>
</file>

<file path=ppt/slides/_rels/slide4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6.xml"/><Relationship Id="rId5" Type="http://schemas.openxmlformats.org/officeDocument/2006/relationships/image" Target="../media/image106.png"/><Relationship Id="rId4" Type="http://schemas.openxmlformats.org/officeDocument/2006/relationships/image" Target="../media/image105.png"/></Relationships>
</file>

<file path=ppt/slides/_rels/slide42.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image" Target="../media/image107.png"/><Relationship Id="rId1" Type="http://schemas.openxmlformats.org/officeDocument/2006/relationships/slideLayout" Target="../slideLayouts/slideLayout5.xml"/><Relationship Id="rId4" Type="http://schemas.openxmlformats.org/officeDocument/2006/relationships/image" Target="../media/image2.png"/></Relationships>
</file>

<file path=ppt/slides/_rels/slide43.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notesSlide" Target="../notesSlides/notesSlide13.xml"/><Relationship Id="rId1" Type="http://schemas.openxmlformats.org/officeDocument/2006/relationships/slideLayout" Target="../slideLayouts/slideLayout5.xml"/><Relationship Id="rId5" Type="http://schemas.openxmlformats.org/officeDocument/2006/relationships/image" Target="../media/image2.png"/><Relationship Id="rId4" Type="http://schemas.openxmlformats.org/officeDocument/2006/relationships/image" Target="../media/image110.png"/></Relationships>
</file>

<file path=ppt/slides/_rels/slide44.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notesSlide" Target="../notesSlides/notesSlide14.xml"/><Relationship Id="rId1" Type="http://schemas.openxmlformats.org/officeDocument/2006/relationships/slideLayout" Target="../slideLayouts/slideLayout5.xml"/><Relationship Id="rId4" Type="http://schemas.openxmlformats.org/officeDocument/2006/relationships/image" Target="../media/image2.png"/></Relationships>
</file>

<file path=ppt/slides/_rels/slide4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12.png"/><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13.png"/><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image" Target="../media/image107.png"/><Relationship Id="rId1" Type="http://schemas.openxmlformats.org/officeDocument/2006/relationships/slideLayout" Target="../slideLayouts/slideLayout5.xml"/><Relationship Id="rId4" Type="http://schemas.openxmlformats.org/officeDocument/2006/relationships/image" Target="../media/image2.png"/></Relationships>
</file>

<file path=ppt/slides/_rels/slide4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15.jpeg"/><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16.png"/><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image" Target="../media/image117.png"/><Relationship Id="rId2" Type="http://schemas.openxmlformats.org/officeDocument/2006/relationships/image" Target="../media/image2.png"/><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image" Target="../media/image107.png"/><Relationship Id="rId1" Type="http://schemas.openxmlformats.org/officeDocument/2006/relationships/slideLayout" Target="../slideLayouts/slideLayout5.xml"/><Relationship Id="rId4" Type="http://schemas.openxmlformats.org/officeDocument/2006/relationships/image" Target="../media/image2.png"/></Relationships>
</file>

<file path=ppt/slides/_rels/slide52.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notesSlide" Target="../notesSlides/notesSlide15.xml"/><Relationship Id="rId1" Type="http://schemas.openxmlformats.org/officeDocument/2006/relationships/slideLayout" Target="../slideLayouts/slideLayout5.xml"/><Relationship Id="rId4" Type="http://schemas.openxmlformats.org/officeDocument/2006/relationships/image" Target="../media/image2.png"/></Relationships>
</file>

<file path=ppt/slides/_rels/slide5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5.xml"/><Relationship Id="rId4" Type="http://schemas.openxmlformats.org/officeDocument/2006/relationships/image" Target="../media/image120.png"/></Relationships>
</file>

<file path=ppt/slides/_rels/slide5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21.png"/><Relationship Id="rId1" Type="http://schemas.openxmlformats.org/officeDocument/2006/relationships/slideLayout" Target="../slideLayouts/slideLayout5.xml"/><Relationship Id="rId5" Type="http://schemas.openxmlformats.org/officeDocument/2006/relationships/image" Target="../media/image2.png"/><Relationship Id="rId4" Type="http://schemas.openxmlformats.org/officeDocument/2006/relationships/image" Target="../media/image19.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051" name="object 3">
            <a:extLst>
              <a:ext uri="{FF2B5EF4-FFF2-40B4-BE49-F238E27FC236}">
                <a16:creationId xmlns:a16="http://schemas.microsoft.com/office/drawing/2014/main" id="{E0B6270E-3021-DC2A-0899-B65EF6200A5B}"/>
              </a:ext>
            </a:extLst>
          </p:cNvPr>
          <p:cNvGrpSpPr>
            <a:grpSpLocks/>
          </p:cNvGrpSpPr>
          <p:nvPr/>
        </p:nvGrpSpPr>
        <p:grpSpPr bwMode="auto">
          <a:xfrm>
            <a:off x="10338943" y="0"/>
            <a:ext cx="7921625" cy="10287000"/>
            <a:chOff x="10366727" y="0"/>
            <a:chExt cx="7921625" cy="10287000"/>
          </a:xfrm>
        </p:grpSpPr>
        <p:pic>
          <p:nvPicPr>
            <p:cNvPr id="2052" name="object 4">
              <a:extLst>
                <a:ext uri="{FF2B5EF4-FFF2-40B4-BE49-F238E27FC236}">
                  <a16:creationId xmlns:a16="http://schemas.microsoft.com/office/drawing/2014/main" id="{9626E467-0E3A-DE54-B252-6FEBD0F60A3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366727" y="0"/>
              <a:ext cx="7921272" cy="1028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3" name="object 5">
              <a:extLst>
                <a:ext uri="{FF2B5EF4-FFF2-40B4-BE49-F238E27FC236}">
                  <a16:creationId xmlns:a16="http://schemas.microsoft.com/office/drawing/2014/main" id="{3C4BBEAD-89FB-124E-3442-6E0F4CC2BD7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69502" y="7040298"/>
              <a:ext cx="2743353" cy="2932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TextBox 1">
            <a:extLst>
              <a:ext uri="{FF2B5EF4-FFF2-40B4-BE49-F238E27FC236}">
                <a16:creationId xmlns:a16="http://schemas.microsoft.com/office/drawing/2014/main" id="{C1DFCE47-125D-6F35-F462-02A667519350}"/>
              </a:ext>
            </a:extLst>
          </p:cNvPr>
          <p:cNvSpPr txBox="1"/>
          <p:nvPr/>
        </p:nvSpPr>
        <p:spPr>
          <a:xfrm>
            <a:off x="995999" y="4229100"/>
            <a:ext cx="9067800" cy="3785652"/>
          </a:xfrm>
          <a:prstGeom prst="rect">
            <a:avLst/>
          </a:prstGeom>
          <a:noFill/>
        </p:spPr>
        <p:txBody>
          <a:bodyPr wrap="square" rtlCol="0">
            <a:spAutoFit/>
          </a:bodyPr>
          <a:lstStyle/>
          <a:p>
            <a:r>
              <a:rPr lang="en-US" sz="4800">
                <a:latin typeface="Aptos Black" panose="020B0004020202020204" pitchFamily="34" charset="0"/>
              </a:rPr>
              <a:t>I-65 Central Corridor Project</a:t>
            </a:r>
          </a:p>
          <a:p>
            <a:endParaRPr lang="en-US" sz="4800">
              <a:latin typeface="Aptos Black" panose="020B0004020202020204" pitchFamily="34" charset="0"/>
            </a:endParaRPr>
          </a:p>
          <a:p>
            <a:r>
              <a:rPr lang="en-US" sz="4800">
                <a:latin typeface="Aptos Black" panose="020B0004020202020204" pitchFamily="34" charset="0"/>
              </a:rPr>
              <a:t>KYTC’s 1</a:t>
            </a:r>
            <a:r>
              <a:rPr lang="en-US" sz="4800" baseline="30000">
                <a:latin typeface="Aptos Black" panose="020B0004020202020204" pitchFamily="34" charset="0"/>
              </a:rPr>
              <a:t>st</a:t>
            </a:r>
            <a:r>
              <a:rPr lang="en-US" sz="4800">
                <a:latin typeface="Aptos Black" panose="020B0004020202020204" pitchFamily="34" charset="0"/>
              </a:rPr>
              <a:t> CM/GC Project</a:t>
            </a:r>
          </a:p>
          <a:p>
            <a:endParaRPr lang="en-US" sz="4800">
              <a:latin typeface="Aptos Black" panose="020B0004020202020204" pitchFamily="34" charset="0"/>
            </a:endParaRPr>
          </a:p>
          <a:p>
            <a:r>
              <a:rPr lang="en-US" sz="4800">
                <a:latin typeface="Aptos Black" panose="020B0004020202020204" pitchFamily="34" charset="0"/>
              </a:rPr>
              <a:t>Thursday, September 10</a:t>
            </a:r>
            <a:r>
              <a:rPr lang="en-US" sz="4800" baseline="30000">
                <a:latin typeface="Aptos Black" panose="020B0004020202020204" pitchFamily="34" charset="0"/>
              </a:rPr>
              <a:t>th      </a:t>
            </a:r>
            <a:endParaRPr lang="en-US" sz="4800">
              <a:latin typeface="Aptos Black" panose="020B0004020202020204" pitchFamily="34" charset="0"/>
            </a:endParaRPr>
          </a:p>
        </p:txBody>
      </p:sp>
      <p:pic>
        <p:nvPicPr>
          <p:cNvPr id="12" name="Picture 11" descr="A blue and white logo&#10;&#10;Description automatically generated">
            <a:extLst>
              <a:ext uri="{FF2B5EF4-FFF2-40B4-BE49-F238E27FC236}">
                <a16:creationId xmlns:a16="http://schemas.microsoft.com/office/drawing/2014/main" id="{3B7CA709-204A-DBF7-243B-AE374FAEA582}"/>
              </a:ext>
            </a:extLst>
          </p:cNvPr>
          <p:cNvPicPr>
            <a:picLocks noChangeAspect="1"/>
          </p:cNvPicPr>
          <p:nvPr/>
        </p:nvPicPr>
        <p:blipFill>
          <a:blip r:embed="rId4">
            <a:alphaModFix/>
            <a:extLst>
              <a:ext uri="{28A0092B-C50C-407E-A947-70E740481C1C}">
                <a14:useLocalDpi xmlns:a14="http://schemas.microsoft.com/office/drawing/2010/main" val="0"/>
              </a:ext>
            </a:extLst>
          </a:blip>
          <a:stretch>
            <a:fillRect/>
          </a:stretch>
        </p:blipFill>
        <p:spPr>
          <a:xfrm>
            <a:off x="593055" y="1053048"/>
            <a:ext cx="9873687" cy="24384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074" name="object 2">
            <a:extLst>
              <a:ext uri="{FF2B5EF4-FFF2-40B4-BE49-F238E27FC236}">
                <a16:creationId xmlns:a16="http://schemas.microsoft.com/office/drawing/2014/main" id="{C1CB5055-6AB7-949B-6287-7FEF540709C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 y="79375"/>
            <a:ext cx="4116388" cy="3335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5" name="object 3">
            <a:extLst>
              <a:ext uri="{FF2B5EF4-FFF2-40B4-BE49-F238E27FC236}">
                <a16:creationId xmlns:a16="http://schemas.microsoft.com/office/drawing/2014/main" id="{A9125C1C-2231-5E9F-1E48-55CF02492D1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019088" y="79375"/>
            <a:ext cx="5268912" cy="10207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6" name="object 4">
            <a:extLst>
              <a:ext uri="{FF2B5EF4-FFF2-40B4-BE49-F238E27FC236}">
                <a16:creationId xmlns:a16="http://schemas.microsoft.com/office/drawing/2014/main" id="{CF76FD4C-0384-E593-674E-B49A045FEFB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497" y="7813675"/>
            <a:ext cx="2239962" cy="2393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5B3C0F46-7617-90A8-F327-2B1C1F4B42B4}"/>
              </a:ext>
            </a:extLst>
          </p:cNvPr>
          <p:cNvSpPr txBox="1"/>
          <p:nvPr/>
        </p:nvSpPr>
        <p:spPr>
          <a:xfrm>
            <a:off x="389517" y="1237897"/>
            <a:ext cx="10126083" cy="6370975"/>
          </a:xfrm>
          <a:prstGeom prst="rect">
            <a:avLst/>
          </a:prstGeom>
          <a:noFill/>
        </p:spPr>
        <p:txBody>
          <a:bodyPr wrap="square" rtlCol="0">
            <a:spAutoFit/>
          </a:bodyPr>
          <a:lstStyle/>
          <a:p>
            <a:r>
              <a:rPr lang="en-US" sz="4800">
                <a:latin typeface="Aptos Black" panose="020B0004020202020204" pitchFamily="34" charset="0"/>
              </a:rPr>
              <a:t>What is CM/GC?</a:t>
            </a:r>
          </a:p>
          <a:p>
            <a:r>
              <a:rPr lang="en-US" sz="4000">
                <a:latin typeface="Aptos" panose="020B0004020202020204" pitchFamily="34" charset="0"/>
              </a:rPr>
              <a:t>In CM/GC, the Cabinet procures a contractor based on qualifications to provide input during the Preconstruction Phase of the Project as well as to construct the Project. During the Preconstruction Phase, the Contractor provides constructability input to the Cabinet on matters such as constructability, risk, cost, and construction schedule optimization. </a:t>
            </a:r>
          </a:p>
        </p:txBody>
      </p:sp>
      <p:pic>
        <p:nvPicPr>
          <p:cNvPr id="5" name="Picture 4">
            <a:extLst>
              <a:ext uri="{FF2B5EF4-FFF2-40B4-BE49-F238E27FC236}">
                <a16:creationId xmlns:a16="http://schemas.microsoft.com/office/drawing/2014/main" id="{A4605373-4C90-7559-06ED-577B14F57BEB}"/>
              </a:ext>
            </a:extLst>
          </p:cNvPr>
          <p:cNvPicPr>
            <a:picLocks noChangeAspect="1"/>
          </p:cNvPicPr>
          <p:nvPr/>
        </p:nvPicPr>
        <p:blipFill>
          <a:blip r:embed="rId5"/>
          <a:stretch>
            <a:fillRect/>
          </a:stretch>
        </p:blipFill>
        <p:spPr>
          <a:xfrm>
            <a:off x="10497312" y="952500"/>
            <a:ext cx="6253148" cy="7733185"/>
          </a:xfrm>
          <a:prstGeom prst="rect">
            <a:avLst/>
          </a:prstGeom>
        </p:spPr>
      </p:pic>
      <p:sp>
        <p:nvSpPr>
          <p:cNvPr id="6" name="TextBox 5">
            <a:extLst>
              <a:ext uri="{FF2B5EF4-FFF2-40B4-BE49-F238E27FC236}">
                <a16:creationId xmlns:a16="http://schemas.microsoft.com/office/drawing/2014/main" id="{7C95FEBB-CFDC-727D-5AB5-322787FD8DBE}"/>
              </a:ext>
            </a:extLst>
          </p:cNvPr>
          <p:cNvSpPr txBox="1"/>
          <p:nvPr/>
        </p:nvSpPr>
        <p:spPr>
          <a:xfrm>
            <a:off x="10497312" y="8767394"/>
            <a:ext cx="7601712" cy="1384995"/>
          </a:xfrm>
          <a:prstGeom prst="rect">
            <a:avLst/>
          </a:prstGeom>
          <a:solidFill>
            <a:schemeClr val="bg1"/>
          </a:solidFill>
          <a:ln>
            <a:solidFill>
              <a:schemeClr val="tx1"/>
            </a:solidFill>
          </a:ln>
        </p:spPr>
        <p:txBody>
          <a:bodyPr wrap="square" rtlCol="0">
            <a:spAutoFit/>
          </a:bodyPr>
          <a:lstStyle/>
          <a:p>
            <a:r>
              <a:rPr lang="en-US" sz="2800" b="1">
                <a:latin typeface="Aptos" panose="020B0004020202020204" pitchFamily="34" charset="0"/>
              </a:rPr>
              <a:t>KYTC Contact:</a:t>
            </a:r>
          </a:p>
          <a:p>
            <a:r>
              <a:rPr lang="en-US" sz="2800" b="1">
                <a:latin typeface="Aptos" panose="020B0004020202020204" pitchFamily="34" charset="0"/>
              </a:rPr>
              <a:t>	Erika Drury, PE</a:t>
            </a:r>
          </a:p>
          <a:p>
            <a:r>
              <a:rPr lang="en-US" sz="2800" b="1">
                <a:latin typeface="Aptos" panose="020B0004020202020204" pitchFamily="34" charset="0"/>
              </a:rPr>
              <a:t>	Alternative Delivery Program Manager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098" name="object 2">
            <a:extLst>
              <a:ext uri="{FF2B5EF4-FFF2-40B4-BE49-F238E27FC236}">
                <a16:creationId xmlns:a16="http://schemas.microsoft.com/office/drawing/2014/main" id="{1E561CCE-02BD-156B-3ACF-EE10AA39BDE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745913" y="95250"/>
            <a:ext cx="6542087" cy="1028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9" name="object 3">
            <a:extLst>
              <a:ext uri="{FF2B5EF4-FFF2-40B4-BE49-F238E27FC236}">
                <a16:creationId xmlns:a16="http://schemas.microsoft.com/office/drawing/2014/main" id="{FBDAF612-07B0-85E0-2C50-9350151DF60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6773863" cy="301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0" name="object 4">
            <a:extLst>
              <a:ext uri="{FF2B5EF4-FFF2-40B4-BE49-F238E27FC236}">
                <a16:creationId xmlns:a16="http://schemas.microsoft.com/office/drawing/2014/main" id="{365B5764-6B07-02BF-77BD-911B159566C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544800" y="7259638"/>
            <a:ext cx="2743200" cy="293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a:extLst>
              <a:ext uri="{FF2B5EF4-FFF2-40B4-BE49-F238E27FC236}">
                <a16:creationId xmlns:a16="http://schemas.microsoft.com/office/drawing/2014/main" id="{240AA1C4-DE8F-FCF2-BDC3-D2F1ECA191BE}"/>
              </a:ext>
            </a:extLst>
          </p:cNvPr>
          <p:cNvPicPr>
            <a:picLocks noChangeAspect="1"/>
          </p:cNvPicPr>
          <p:nvPr/>
        </p:nvPicPr>
        <p:blipFill>
          <a:blip r:embed="rId5"/>
          <a:stretch>
            <a:fillRect/>
          </a:stretch>
        </p:blipFill>
        <p:spPr>
          <a:xfrm>
            <a:off x="3847434" y="2483728"/>
            <a:ext cx="10824908" cy="6723720"/>
          </a:xfrm>
          <a:prstGeom prst="rect">
            <a:avLst/>
          </a:prstGeom>
        </p:spPr>
      </p:pic>
      <p:sp>
        <p:nvSpPr>
          <p:cNvPr id="7" name="TextBox 6">
            <a:extLst>
              <a:ext uri="{FF2B5EF4-FFF2-40B4-BE49-F238E27FC236}">
                <a16:creationId xmlns:a16="http://schemas.microsoft.com/office/drawing/2014/main" id="{A7519DC2-C6C5-84C1-735B-0C2764A43180}"/>
              </a:ext>
            </a:extLst>
          </p:cNvPr>
          <p:cNvSpPr txBox="1"/>
          <p:nvPr/>
        </p:nvSpPr>
        <p:spPr>
          <a:xfrm>
            <a:off x="2941320" y="457034"/>
            <a:ext cx="12603480" cy="1569660"/>
          </a:xfrm>
          <a:prstGeom prst="rect">
            <a:avLst/>
          </a:prstGeom>
          <a:noFill/>
        </p:spPr>
        <p:txBody>
          <a:bodyPr wrap="square" rtlCol="0">
            <a:spAutoFit/>
          </a:bodyPr>
          <a:lstStyle/>
          <a:p>
            <a:r>
              <a:rPr lang="en-US" sz="4800">
                <a:latin typeface="Aptos Black" panose="020B0004020202020204" pitchFamily="34" charset="0"/>
              </a:rPr>
              <a:t>Construction Manager/General Contractor </a:t>
            </a:r>
          </a:p>
          <a:p>
            <a:r>
              <a:rPr lang="en-US" sz="4800">
                <a:latin typeface="Aptos Black" panose="020B0004020202020204" pitchFamily="34" charset="0"/>
              </a:rPr>
              <a:t>(CM/GC)</a:t>
            </a:r>
          </a:p>
        </p:txBody>
      </p:sp>
      <p:sp>
        <p:nvSpPr>
          <p:cNvPr id="2" name="TextBox 1">
            <a:extLst>
              <a:ext uri="{FF2B5EF4-FFF2-40B4-BE49-F238E27FC236}">
                <a16:creationId xmlns:a16="http://schemas.microsoft.com/office/drawing/2014/main" id="{5E1C6634-7407-8A5A-3C5B-56B43D706573}"/>
              </a:ext>
            </a:extLst>
          </p:cNvPr>
          <p:cNvSpPr txBox="1"/>
          <p:nvPr/>
        </p:nvSpPr>
        <p:spPr>
          <a:xfrm>
            <a:off x="2247234" y="9666188"/>
            <a:ext cx="4001166" cy="369332"/>
          </a:xfrm>
          <a:prstGeom prst="rect">
            <a:avLst/>
          </a:prstGeom>
          <a:noFill/>
        </p:spPr>
        <p:txBody>
          <a:bodyPr wrap="square" rtlCol="0">
            <a:spAutoFit/>
          </a:bodyPr>
          <a:lstStyle/>
          <a:p>
            <a:r>
              <a:rPr lang="en-US" b="1"/>
              <a:t>Note: Image from FHWA Website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EEB0293F-C04F-8874-F01F-875444B79806}"/>
            </a:ext>
          </a:extLst>
        </p:cNvPr>
        <p:cNvGrpSpPr/>
        <p:nvPr/>
      </p:nvGrpSpPr>
      <p:grpSpPr>
        <a:xfrm>
          <a:off x="0" y="0"/>
          <a:ext cx="0" cy="0"/>
          <a:chOff x="0" y="0"/>
          <a:chExt cx="0" cy="0"/>
        </a:xfrm>
      </p:grpSpPr>
      <p:pic>
        <p:nvPicPr>
          <p:cNvPr id="4098" name="object 2">
            <a:extLst>
              <a:ext uri="{FF2B5EF4-FFF2-40B4-BE49-F238E27FC236}">
                <a16:creationId xmlns:a16="http://schemas.microsoft.com/office/drawing/2014/main" id="{A422DC2A-D630-753E-DA15-D6ED97B7FD1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748961" y="-10668"/>
            <a:ext cx="6542087" cy="1028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9" name="object 3">
            <a:extLst>
              <a:ext uri="{FF2B5EF4-FFF2-40B4-BE49-F238E27FC236}">
                <a16:creationId xmlns:a16="http://schemas.microsoft.com/office/drawing/2014/main" id="{06467557-2CAF-BACD-8745-ADE5C3FBFBC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6773863" cy="301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0" name="object 4">
            <a:extLst>
              <a:ext uri="{FF2B5EF4-FFF2-40B4-BE49-F238E27FC236}">
                <a16:creationId xmlns:a16="http://schemas.microsoft.com/office/drawing/2014/main" id="{B5468945-CFC3-1FF9-ECB6-64EB244A906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544800" y="7259638"/>
            <a:ext cx="2743200" cy="293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a:extLst>
              <a:ext uri="{FF2B5EF4-FFF2-40B4-BE49-F238E27FC236}">
                <a16:creationId xmlns:a16="http://schemas.microsoft.com/office/drawing/2014/main" id="{325B6C53-EC54-A216-AA8B-20E6F2D1E682}"/>
              </a:ext>
            </a:extLst>
          </p:cNvPr>
          <p:cNvPicPr>
            <a:picLocks noChangeAspect="1"/>
          </p:cNvPicPr>
          <p:nvPr/>
        </p:nvPicPr>
        <p:blipFill>
          <a:blip r:embed="rId5"/>
          <a:stretch>
            <a:fillRect/>
          </a:stretch>
        </p:blipFill>
        <p:spPr>
          <a:xfrm>
            <a:off x="3886200" y="2835747"/>
            <a:ext cx="10824908" cy="6723720"/>
          </a:xfrm>
          <a:prstGeom prst="rect">
            <a:avLst/>
          </a:prstGeom>
        </p:spPr>
      </p:pic>
      <p:sp>
        <p:nvSpPr>
          <p:cNvPr id="7" name="TextBox 6">
            <a:extLst>
              <a:ext uri="{FF2B5EF4-FFF2-40B4-BE49-F238E27FC236}">
                <a16:creationId xmlns:a16="http://schemas.microsoft.com/office/drawing/2014/main" id="{85B2070F-5E6F-1675-196F-8B85EDA97432}"/>
              </a:ext>
            </a:extLst>
          </p:cNvPr>
          <p:cNvSpPr txBox="1"/>
          <p:nvPr/>
        </p:nvSpPr>
        <p:spPr>
          <a:xfrm>
            <a:off x="2941320" y="457034"/>
            <a:ext cx="12603480" cy="1569660"/>
          </a:xfrm>
          <a:prstGeom prst="rect">
            <a:avLst/>
          </a:prstGeom>
          <a:noFill/>
        </p:spPr>
        <p:txBody>
          <a:bodyPr wrap="square" rtlCol="0">
            <a:spAutoFit/>
          </a:bodyPr>
          <a:lstStyle/>
          <a:p>
            <a:r>
              <a:rPr lang="en-US" sz="4800">
                <a:latin typeface="Aptos Black" panose="020B0004020202020204" pitchFamily="34" charset="0"/>
              </a:rPr>
              <a:t>Construction Manager/General Contractor </a:t>
            </a:r>
          </a:p>
          <a:p>
            <a:r>
              <a:rPr lang="en-US" sz="4800">
                <a:latin typeface="Aptos Black" panose="020B0004020202020204" pitchFamily="34" charset="0"/>
              </a:rPr>
              <a:t>(CM/GC)</a:t>
            </a:r>
          </a:p>
        </p:txBody>
      </p:sp>
      <p:sp>
        <p:nvSpPr>
          <p:cNvPr id="13" name="TextBox 12">
            <a:extLst>
              <a:ext uri="{FF2B5EF4-FFF2-40B4-BE49-F238E27FC236}">
                <a16:creationId xmlns:a16="http://schemas.microsoft.com/office/drawing/2014/main" id="{45AD1261-C703-8564-34F8-0CB8DD60B17A}"/>
              </a:ext>
            </a:extLst>
          </p:cNvPr>
          <p:cNvSpPr txBox="1"/>
          <p:nvPr/>
        </p:nvSpPr>
        <p:spPr>
          <a:xfrm>
            <a:off x="4419600" y="7989807"/>
            <a:ext cx="2438400" cy="1569660"/>
          </a:xfrm>
          <a:prstGeom prst="rect">
            <a:avLst/>
          </a:prstGeom>
          <a:solidFill>
            <a:schemeClr val="accent4">
              <a:lumMod val="40000"/>
              <a:lumOff val="60000"/>
            </a:schemeClr>
          </a:solidFill>
        </p:spPr>
        <p:txBody>
          <a:bodyPr wrap="square" rtlCol="0">
            <a:spAutoFit/>
          </a:bodyPr>
          <a:lstStyle/>
          <a:p>
            <a:pPr algn="ctr"/>
            <a:r>
              <a:rPr lang="en-US" sz="4800">
                <a:latin typeface="Aptos Black" panose="020B0004020202020204" pitchFamily="34" charset="0"/>
              </a:rPr>
              <a:t>QK4</a:t>
            </a:r>
          </a:p>
          <a:p>
            <a:pPr algn="ctr"/>
            <a:r>
              <a:rPr lang="en-US" sz="4800">
                <a:latin typeface="Aptos Black" panose="020B0004020202020204" pitchFamily="34" charset="0"/>
              </a:rPr>
              <a:t>CDI</a:t>
            </a:r>
          </a:p>
        </p:txBody>
      </p:sp>
      <p:sp>
        <p:nvSpPr>
          <p:cNvPr id="17" name="TextBox 16">
            <a:extLst>
              <a:ext uri="{FF2B5EF4-FFF2-40B4-BE49-F238E27FC236}">
                <a16:creationId xmlns:a16="http://schemas.microsoft.com/office/drawing/2014/main" id="{A19BAFAE-F2D1-C575-C183-8B8BB7FB62FF}"/>
              </a:ext>
            </a:extLst>
          </p:cNvPr>
          <p:cNvSpPr txBox="1"/>
          <p:nvPr/>
        </p:nvSpPr>
        <p:spPr>
          <a:xfrm>
            <a:off x="7231064" y="2864703"/>
            <a:ext cx="2446336" cy="830997"/>
          </a:xfrm>
          <a:prstGeom prst="rect">
            <a:avLst/>
          </a:prstGeom>
          <a:solidFill>
            <a:schemeClr val="accent2">
              <a:lumMod val="60000"/>
              <a:lumOff val="40000"/>
            </a:schemeClr>
          </a:solidFill>
        </p:spPr>
        <p:txBody>
          <a:bodyPr wrap="square" rtlCol="0">
            <a:spAutoFit/>
          </a:bodyPr>
          <a:lstStyle/>
          <a:p>
            <a:pPr algn="ctr"/>
            <a:r>
              <a:rPr lang="en-US" sz="4800">
                <a:latin typeface="Aptos Black" panose="020B0004020202020204" pitchFamily="34" charset="0"/>
              </a:rPr>
              <a:t>KYTC</a:t>
            </a:r>
          </a:p>
        </p:txBody>
      </p:sp>
      <p:sp>
        <p:nvSpPr>
          <p:cNvPr id="19" name="TextBox 18">
            <a:extLst>
              <a:ext uri="{FF2B5EF4-FFF2-40B4-BE49-F238E27FC236}">
                <a16:creationId xmlns:a16="http://schemas.microsoft.com/office/drawing/2014/main" id="{1770D511-D004-9520-A2AD-6A167F33CA8C}"/>
              </a:ext>
            </a:extLst>
          </p:cNvPr>
          <p:cNvSpPr txBox="1"/>
          <p:nvPr/>
        </p:nvSpPr>
        <p:spPr>
          <a:xfrm>
            <a:off x="4419600" y="5032801"/>
            <a:ext cx="2438401" cy="1846659"/>
          </a:xfrm>
          <a:prstGeom prst="rect">
            <a:avLst/>
          </a:prstGeom>
          <a:solidFill>
            <a:schemeClr val="accent1">
              <a:lumMod val="40000"/>
              <a:lumOff val="60000"/>
            </a:schemeClr>
          </a:solidFill>
        </p:spPr>
        <p:txBody>
          <a:bodyPr wrap="square" rtlCol="0">
            <a:spAutoFit/>
          </a:bodyPr>
          <a:lstStyle/>
          <a:p>
            <a:pPr algn="ctr"/>
            <a:r>
              <a:rPr lang="en-US" sz="4800" b="1">
                <a:latin typeface="Aptos Black" panose="020B0004020202020204" pitchFamily="34" charset="0"/>
              </a:rPr>
              <a:t>AECOM</a:t>
            </a:r>
          </a:p>
          <a:p>
            <a:pPr algn="ctr"/>
            <a:endParaRPr lang="en-US" sz="6600" b="1">
              <a:latin typeface="Aptos Black" panose="020B0004020202020204" pitchFamily="34" charset="0"/>
            </a:endParaRPr>
          </a:p>
        </p:txBody>
      </p:sp>
      <p:sp>
        <p:nvSpPr>
          <p:cNvPr id="21" name="TextBox 20">
            <a:extLst>
              <a:ext uri="{FF2B5EF4-FFF2-40B4-BE49-F238E27FC236}">
                <a16:creationId xmlns:a16="http://schemas.microsoft.com/office/drawing/2014/main" id="{86E63C83-84BB-1E44-E8D7-E50221CCE026}"/>
              </a:ext>
            </a:extLst>
          </p:cNvPr>
          <p:cNvSpPr txBox="1"/>
          <p:nvPr/>
        </p:nvSpPr>
        <p:spPr>
          <a:xfrm>
            <a:off x="9905999" y="5049441"/>
            <a:ext cx="2438401" cy="1846659"/>
          </a:xfrm>
          <a:prstGeom prst="rect">
            <a:avLst/>
          </a:prstGeom>
          <a:solidFill>
            <a:schemeClr val="accent6">
              <a:lumMod val="60000"/>
              <a:lumOff val="40000"/>
            </a:schemeClr>
          </a:solidFill>
        </p:spPr>
        <p:txBody>
          <a:bodyPr wrap="square" rtlCol="0">
            <a:spAutoFit/>
          </a:bodyPr>
          <a:lstStyle/>
          <a:p>
            <a:pPr algn="ctr"/>
            <a:r>
              <a:rPr lang="en-US" sz="4800" b="1">
                <a:latin typeface="Aptos Black" panose="020B0004020202020204" pitchFamily="34" charset="0"/>
              </a:rPr>
              <a:t>KIEWIT</a:t>
            </a:r>
          </a:p>
          <a:p>
            <a:pPr algn="ctr"/>
            <a:endParaRPr lang="en-US" sz="6600" b="1">
              <a:latin typeface="Aptos Black" panose="020B0004020202020204" pitchFamily="34" charset="0"/>
            </a:endParaRPr>
          </a:p>
        </p:txBody>
      </p:sp>
    </p:spTree>
    <p:extLst>
      <p:ext uri="{BB962C8B-B14F-4D97-AF65-F5344CB8AC3E}">
        <p14:creationId xmlns:p14="http://schemas.microsoft.com/office/powerpoint/2010/main" val="36544527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BB6286F2-3F05-E740-CD85-E4CC8F8AB985}"/>
            </a:ext>
          </a:extLst>
        </p:cNvPr>
        <p:cNvGrpSpPr/>
        <p:nvPr/>
      </p:nvGrpSpPr>
      <p:grpSpPr>
        <a:xfrm>
          <a:off x="0" y="0"/>
          <a:ext cx="0" cy="0"/>
          <a:chOff x="0" y="0"/>
          <a:chExt cx="0" cy="0"/>
        </a:xfrm>
      </p:grpSpPr>
      <p:pic>
        <p:nvPicPr>
          <p:cNvPr id="4098" name="object 2">
            <a:extLst>
              <a:ext uri="{FF2B5EF4-FFF2-40B4-BE49-F238E27FC236}">
                <a16:creationId xmlns:a16="http://schemas.microsoft.com/office/drawing/2014/main" id="{52668BBF-B4E4-4408-6B98-3C002899B88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748961" y="-10668"/>
            <a:ext cx="6542087" cy="1028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9" name="object 3">
            <a:extLst>
              <a:ext uri="{FF2B5EF4-FFF2-40B4-BE49-F238E27FC236}">
                <a16:creationId xmlns:a16="http://schemas.microsoft.com/office/drawing/2014/main" id="{1B92ED44-02DC-9818-4FF3-381921A317C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6773863" cy="301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0" name="object 4">
            <a:extLst>
              <a:ext uri="{FF2B5EF4-FFF2-40B4-BE49-F238E27FC236}">
                <a16:creationId xmlns:a16="http://schemas.microsoft.com/office/drawing/2014/main" id="{CC605C79-65E7-6876-A7C5-3C3C5A110B7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544800" y="7259638"/>
            <a:ext cx="2743200" cy="293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a:extLst>
              <a:ext uri="{FF2B5EF4-FFF2-40B4-BE49-F238E27FC236}">
                <a16:creationId xmlns:a16="http://schemas.microsoft.com/office/drawing/2014/main" id="{C1B12E2A-CFEF-E5AD-F9BC-6D2C365BEACD}"/>
              </a:ext>
            </a:extLst>
          </p:cNvPr>
          <p:cNvSpPr txBox="1"/>
          <p:nvPr/>
        </p:nvSpPr>
        <p:spPr>
          <a:xfrm>
            <a:off x="4648200" y="4409557"/>
            <a:ext cx="9448800" cy="1446550"/>
          </a:xfrm>
          <a:prstGeom prst="rect">
            <a:avLst/>
          </a:prstGeom>
          <a:noFill/>
        </p:spPr>
        <p:txBody>
          <a:bodyPr wrap="square" rtlCol="0">
            <a:spAutoFit/>
          </a:bodyPr>
          <a:lstStyle/>
          <a:p>
            <a:r>
              <a:rPr lang="en-US" sz="8800">
                <a:latin typeface="Aptos Black" panose="020B0004020202020204" pitchFamily="34" charset="0"/>
              </a:rPr>
              <a:t>Project Overview</a:t>
            </a:r>
          </a:p>
        </p:txBody>
      </p:sp>
      <p:pic>
        <p:nvPicPr>
          <p:cNvPr id="3" name="Picture 2" descr="A blue and white logo&#10;&#10;Description automatically generated">
            <a:extLst>
              <a:ext uri="{FF2B5EF4-FFF2-40B4-BE49-F238E27FC236}">
                <a16:creationId xmlns:a16="http://schemas.microsoft.com/office/drawing/2014/main" id="{C093C8AA-A3FE-10F8-0E6E-8B98180FA48D}"/>
              </a:ext>
            </a:extLst>
          </p:cNvPr>
          <p:cNvPicPr>
            <a:picLocks noChangeAspect="1"/>
          </p:cNvPicPr>
          <p:nvPr/>
        </p:nvPicPr>
        <p:blipFill>
          <a:blip r:embed="rId5">
            <a:alphaModFix/>
            <a:extLst>
              <a:ext uri="{28A0092B-C50C-407E-A947-70E740481C1C}">
                <a14:useLocalDpi xmlns:a14="http://schemas.microsoft.com/office/drawing/2010/main" val="0"/>
              </a:ext>
            </a:extLst>
          </a:blip>
          <a:stretch>
            <a:fillRect/>
          </a:stretch>
        </p:blipFill>
        <p:spPr>
          <a:xfrm>
            <a:off x="3581400" y="419100"/>
            <a:ext cx="9873687" cy="2438400"/>
          </a:xfrm>
          <a:prstGeom prst="rect">
            <a:avLst/>
          </a:prstGeom>
        </p:spPr>
      </p:pic>
    </p:spTree>
    <p:extLst>
      <p:ext uri="{BB962C8B-B14F-4D97-AF65-F5344CB8AC3E}">
        <p14:creationId xmlns:p14="http://schemas.microsoft.com/office/powerpoint/2010/main" val="7846038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5122" name="object 2">
            <a:extLst>
              <a:ext uri="{FF2B5EF4-FFF2-40B4-BE49-F238E27FC236}">
                <a16:creationId xmlns:a16="http://schemas.microsoft.com/office/drawing/2014/main" id="{856328BA-C994-5CD3-5ED9-BD9E88C47716}"/>
              </a:ext>
            </a:extLst>
          </p:cNvPr>
          <p:cNvGrpSpPr>
            <a:grpSpLocks/>
          </p:cNvGrpSpPr>
          <p:nvPr/>
        </p:nvGrpSpPr>
        <p:grpSpPr bwMode="auto">
          <a:xfrm>
            <a:off x="0" y="0"/>
            <a:ext cx="6713538" cy="5448300"/>
            <a:chOff x="0" y="0"/>
            <a:chExt cx="7421880" cy="6022975"/>
          </a:xfrm>
        </p:grpSpPr>
        <p:pic>
          <p:nvPicPr>
            <p:cNvPr id="5123" name="object 3">
              <a:extLst>
                <a:ext uri="{FF2B5EF4-FFF2-40B4-BE49-F238E27FC236}">
                  <a16:creationId xmlns:a16="http://schemas.microsoft.com/office/drawing/2014/main" id="{D35D81B0-FA84-22EC-4295-5F937C8526E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7421613" cy="60228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4" name="object 4">
              <a:extLst>
                <a:ext uri="{FF2B5EF4-FFF2-40B4-BE49-F238E27FC236}">
                  <a16:creationId xmlns:a16="http://schemas.microsoft.com/office/drawing/2014/main" id="{AAE4F2A8-434B-F112-D318-C26F197C961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2845" y="153723"/>
              <a:ext cx="2743356" cy="2932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 name="TextBox 2">
            <a:extLst>
              <a:ext uri="{FF2B5EF4-FFF2-40B4-BE49-F238E27FC236}">
                <a16:creationId xmlns:a16="http://schemas.microsoft.com/office/drawing/2014/main" id="{3AD61470-6269-958B-C0CE-5729BD935526}"/>
              </a:ext>
            </a:extLst>
          </p:cNvPr>
          <p:cNvSpPr txBox="1"/>
          <p:nvPr/>
        </p:nvSpPr>
        <p:spPr>
          <a:xfrm>
            <a:off x="5867400" y="419100"/>
            <a:ext cx="11049000" cy="830997"/>
          </a:xfrm>
          <a:prstGeom prst="rect">
            <a:avLst/>
          </a:prstGeom>
          <a:noFill/>
        </p:spPr>
        <p:txBody>
          <a:bodyPr wrap="square" rtlCol="0">
            <a:spAutoFit/>
          </a:bodyPr>
          <a:lstStyle/>
          <a:p>
            <a:r>
              <a:rPr lang="en-US" sz="4800">
                <a:latin typeface="Aptos Black" panose="020B0004020202020204" pitchFamily="34" charset="0"/>
              </a:rPr>
              <a:t>Location Map – I-65 Central Corridor</a:t>
            </a:r>
          </a:p>
        </p:txBody>
      </p:sp>
      <p:pic>
        <p:nvPicPr>
          <p:cNvPr id="7" name="Picture 6">
            <a:extLst>
              <a:ext uri="{FF2B5EF4-FFF2-40B4-BE49-F238E27FC236}">
                <a16:creationId xmlns:a16="http://schemas.microsoft.com/office/drawing/2014/main" id="{E5F800BF-21A0-B647-7728-F5075DB74D9C}"/>
              </a:ext>
            </a:extLst>
          </p:cNvPr>
          <p:cNvPicPr>
            <a:picLocks noChangeAspect="1"/>
          </p:cNvPicPr>
          <p:nvPr/>
        </p:nvPicPr>
        <p:blipFill>
          <a:blip r:embed="rId4"/>
          <a:stretch>
            <a:fillRect/>
          </a:stretch>
        </p:blipFill>
        <p:spPr>
          <a:xfrm>
            <a:off x="5410200" y="1579161"/>
            <a:ext cx="9220200" cy="8576248"/>
          </a:xfrm>
          <a:prstGeom prst="rect">
            <a:avLst/>
          </a:prstGeom>
        </p:spPr>
      </p:pic>
      <p:sp>
        <p:nvSpPr>
          <p:cNvPr id="10" name="TextBox 9">
            <a:extLst>
              <a:ext uri="{FF2B5EF4-FFF2-40B4-BE49-F238E27FC236}">
                <a16:creationId xmlns:a16="http://schemas.microsoft.com/office/drawing/2014/main" id="{280C45D8-00FD-C6A2-8C9E-C2E924B34131}"/>
              </a:ext>
            </a:extLst>
          </p:cNvPr>
          <p:cNvSpPr txBox="1"/>
          <p:nvPr/>
        </p:nvSpPr>
        <p:spPr>
          <a:xfrm>
            <a:off x="147302" y="9193837"/>
            <a:ext cx="6713295" cy="954107"/>
          </a:xfrm>
          <a:prstGeom prst="rect">
            <a:avLst/>
          </a:prstGeom>
          <a:noFill/>
        </p:spPr>
        <p:txBody>
          <a:bodyPr wrap="square" rtlCol="0">
            <a:spAutoFit/>
          </a:bodyPr>
          <a:lstStyle/>
          <a:p>
            <a:r>
              <a:rPr lang="en-US" sz="2800">
                <a:latin typeface="Aptos Black" panose="020B0004020202020204" pitchFamily="34" charset="0"/>
              </a:rPr>
              <a:t>I-65 Project Website</a:t>
            </a:r>
          </a:p>
          <a:p>
            <a:r>
              <a:rPr lang="en-US" sz="2800">
                <a:latin typeface="Aptos Black" panose="020B0004020202020204" pitchFamily="34" charset="0"/>
                <a:hlinkClick r:id="rId5"/>
              </a:rPr>
              <a:t>https://i65centralcorridor.com</a:t>
            </a:r>
            <a:r>
              <a:rPr lang="en-US" sz="2800">
                <a:latin typeface="Aptos Black" panose="020B0004020202020204" pitchFamily="34" charset="0"/>
              </a:rPr>
              <a:t> </a:t>
            </a:r>
          </a:p>
        </p:txBody>
      </p:sp>
      <p:pic>
        <p:nvPicPr>
          <p:cNvPr id="4" name="Picture 3">
            <a:extLst>
              <a:ext uri="{FF2B5EF4-FFF2-40B4-BE49-F238E27FC236}">
                <a16:creationId xmlns:a16="http://schemas.microsoft.com/office/drawing/2014/main" id="{0915E0A1-FB7C-25AB-3447-440509A2ED8E}"/>
              </a:ext>
            </a:extLst>
          </p:cNvPr>
          <p:cNvPicPr>
            <a:picLocks noChangeAspect="1"/>
          </p:cNvPicPr>
          <p:nvPr/>
        </p:nvPicPr>
        <p:blipFill>
          <a:blip r:embed="rId6"/>
          <a:stretch>
            <a:fillRect/>
          </a:stretch>
        </p:blipFill>
        <p:spPr>
          <a:xfrm>
            <a:off x="8915400" y="6515100"/>
            <a:ext cx="1276592" cy="287584"/>
          </a:xfrm>
          <a:prstGeom prst="rect">
            <a:avLst/>
          </a:prstGeom>
        </p:spPr>
      </p:pic>
      <p:pic>
        <p:nvPicPr>
          <p:cNvPr id="6" name="Picture 5">
            <a:extLst>
              <a:ext uri="{FF2B5EF4-FFF2-40B4-BE49-F238E27FC236}">
                <a16:creationId xmlns:a16="http://schemas.microsoft.com/office/drawing/2014/main" id="{912DDDF0-B6A0-0DD6-3121-45E5142938FA}"/>
              </a:ext>
            </a:extLst>
          </p:cNvPr>
          <p:cNvPicPr>
            <a:picLocks noChangeAspect="1"/>
          </p:cNvPicPr>
          <p:nvPr/>
        </p:nvPicPr>
        <p:blipFill>
          <a:blip r:embed="rId7"/>
          <a:stretch>
            <a:fillRect/>
          </a:stretch>
        </p:blipFill>
        <p:spPr>
          <a:xfrm>
            <a:off x="9417115" y="4229100"/>
            <a:ext cx="774877" cy="510471"/>
          </a:xfrm>
          <a:prstGeom prst="rect">
            <a:avLst/>
          </a:prstGeom>
        </p:spPr>
      </p:pic>
      <p:pic>
        <p:nvPicPr>
          <p:cNvPr id="12" name="Picture 11">
            <a:extLst>
              <a:ext uri="{FF2B5EF4-FFF2-40B4-BE49-F238E27FC236}">
                <a16:creationId xmlns:a16="http://schemas.microsoft.com/office/drawing/2014/main" id="{7EF9935D-FC8A-4D5A-34F0-FC588D981F64}"/>
              </a:ext>
            </a:extLst>
          </p:cNvPr>
          <p:cNvPicPr>
            <a:picLocks noChangeAspect="1"/>
          </p:cNvPicPr>
          <p:nvPr/>
        </p:nvPicPr>
        <p:blipFill>
          <a:blip r:embed="rId8"/>
          <a:stretch>
            <a:fillRect/>
          </a:stretch>
        </p:blipFill>
        <p:spPr>
          <a:xfrm>
            <a:off x="9308117" y="5289462"/>
            <a:ext cx="992871" cy="436058"/>
          </a:xfrm>
          <a:prstGeom prst="rect">
            <a:avLst/>
          </a:prstGeom>
        </p:spPr>
      </p:pic>
      <p:pic>
        <p:nvPicPr>
          <p:cNvPr id="14" name="Picture 13">
            <a:extLst>
              <a:ext uri="{FF2B5EF4-FFF2-40B4-BE49-F238E27FC236}">
                <a16:creationId xmlns:a16="http://schemas.microsoft.com/office/drawing/2014/main" id="{8D8676B8-D2DF-8B31-8DFA-42A65501D147}"/>
              </a:ext>
            </a:extLst>
          </p:cNvPr>
          <p:cNvPicPr>
            <a:picLocks noChangeAspect="1"/>
          </p:cNvPicPr>
          <p:nvPr/>
        </p:nvPicPr>
        <p:blipFill>
          <a:blip r:embed="rId9"/>
          <a:stretch>
            <a:fillRect/>
          </a:stretch>
        </p:blipFill>
        <p:spPr>
          <a:xfrm>
            <a:off x="12281033" y="9052943"/>
            <a:ext cx="838200" cy="281788"/>
          </a:xfrm>
          <a:prstGeom prst="rect">
            <a:avLst/>
          </a:prstGeom>
        </p:spPr>
      </p:pic>
      <p:pic>
        <p:nvPicPr>
          <p:cNvPr id="16" name="Picture 15">
            <a:extLst>
              <a:ext uri="{FF2B5EF4-FFF2-40B4-BE49-F238E27FC236}">
                <a16:creationId xmlns:a16="http://schemas.microsoft.com/office/drawing/2014/main" id="{78A7D943-EA7A-E48F-CD1C-2197C1490029}"/>
              </a:ext>
            </a:extLst>
          </p:cNvPr>
          <p:cNvPicPr>
            <a:picLocks noChangeAspect="1"/>
          </p:cNvPicPr>
          <p:nvPr/>
        </p:nvPicPr>
        <p:blipFill>
          <a:blip r:embed="rId10"/>
          <a:stretch>
            <a:fillRect/>
          </a:stretch>
        </p:blipFill>
        <p:spPr>
          <a:xfrm>
            <a:off x="11427405" y="9652352"/>
            <a:ext cx="481950" cy="503057"/>
          </a:xfrm>
          <a:prstGeom prst="rect">
            <a:avLst/>
          </a:prstGeom>
        </p:spPr>
      </p:pic>
      <p:pic>
        <p:nvPicPr>
          <p:cNvPr id="18" name="Picture 17">
            <a:extLst>
              <a:ext uri="{FF2B5EF4-FFF2-40B4-BE49-F238E27FC236}">
                <a16:creationId xmlns:a16="http://schemas.microsoft.com/office/drawing/2014/main" id="{08E9DF90-CB13-1C3F-27C6-8BDC789D6A4F}"/>
              </a:ext>
            </a:extLst>
          </p:cNvPr>
          <p:cNvPicPr>
            <a:picLocks noChangeAspect="1"/>
          </p:cNvPicPr>
          <p:nvPr/>
        </p:nvPicPr>
        <p:blipFill>
          <a:blip r:embed="rId11"/>
          <a:stretch>
            <a:fillRect/>
          </a:stretch>
        </p:blipFill>
        <p:spPr>
          <a:xfrm>
            <a:off x="10683522" y="5878682"/>
            <a:ext cx="781414" cy="407818"/>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7E68298E-735C-0511-52F0-5E40D6940576}"/>
            </a:ext>
          </a:extLst>
        </p:cNvPr>
        <p:cNvGrpSpPr/>
        <p:nvPr/>
      </p:nvGrpSpPr>
      <p:grpSpPr>
        <a:xfrm>
          <a:off x="0" y="0"/>
          <a:ext cx="0" cy="0"/>
          <a:chOff x="0" y="0"/>
          <a:chExt cx="0" cy="0"/>
        </a:xfrm>
      </p:grpSpPr>
      <p:grpSp>
        <p:nvGrpSpPr>
          <p:cNvPr id="5122" name="object 2">
            <a:extLst>
              <a:ext uri="{FF2B5EF4-FFF2-40B4-BE49-F238E27FC236}">
                <a16:creationId xmlns:a16="http://schemas.microsoft.com/office/drawing/2014/main" id="{1ABFF253-0C84-14FF-7690-8A140585F4C8}"/>
              </a:ext>
            </a:extLst>
          </p:cNvPr>
          <p:cNvGrpSpPr>
            <a:grpSpLocks/>
          </p:cNvGrpSpPr>
          <p:nvPr/>
        </p:nvGrpSpPr>
        <p:grpSpPr bwMode="auto">
          <a:xfrm>
            <a:off x="0" y="0"/>
            <a:ext cx="6713538" cy="5448300"/>
            <a:chOff x="0" y="0"/>
            <a:chExt cx="7421880" cy="6022975"/>
          </a:xfrm>
        </p:grpSpPr>
        <p:pic>
          <p:nvPicPr>
            <p:cNvPr id="5123" name="object 3">
              <a:extLst>
                <a:ext uri="{FF2B5EF4-FFF2-40B4-BE49-F238E27FC236}">
                  <a16:creationId xmlns:a16="http://schemas.microsoft.com/office/drawing/2014/main" id="{0F478D60-5F3B-184B-D551-025BC50AF59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7421613" cy="60228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4" name="object 4">
              <a:extLst>
                <a:ext uri="{FF2B5EF4-FFF2-40B4-BE49-F238E27FC236}">
                  <a16:creationId xmlns:a16="http://schemas.microsoft.com/office/drawing/2014/main" id="{369CEFDF-6E1C-B3C1-7D63-7E7F35F2477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2845" y="153723"/>
              <a:ext cx="2743356" cy="2932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 name="TextBox 2">
            <a:extLst>
              <a:ext uri="{FF2B5EF4-FFF2-40B4-BE49-F238E27FC236}">
                <a16:creationId xmlns:a16="http://schemas.microsoft.com/office/drawing/2014/main" id="{5F642AA4-3744-D954-0BCC-9EDC1304BBAF}"/>
              </a:ext>
            </a:extLst>
          </p:cNvPr>
          <p:cNvSpPr txBox="1"/>
          <p:nvPr/>
        </p:nvSpPr>
        <p:spPr>
          <a:xfrm>
            <a:off x="5867400" y="419100"/>
            <a:ext cx="11049000" cy="830997"/>
          </a:xfrm>
          <a:prstGeom prst="rect">
            <a:avLst/>
          </a:prstGeom>
          <a:noFill/>
        </p:spPr>
        <p:txBody>
          <a:bodyPr wrap="square" rtlCol="0">
            <a:spAutoFit/>
          </a:bodyPr>
          <a:lstStyle/>
          <a:p>
            <a:r>
              <a:rPr lang="en-US" sz="4800">
                <a:latin typeface="Aptos Black" panose="020B0004020202020204" pitchFamily="34" charset="0"/>
              </a:rPr>
              <a:t>Location Map – I-65 Central Corridor</a:t>
            </a:r>
          </a:p>
        </p:txBody>
      </p:sp>
      <p:pic>
        <p:nvPicPr>
          <p:cNvPr id="7" name="Picture 6">
            <a:extLst>
              <a:ext uri="{FF2B5EF4-FFF2-40B4-BE49-F238E27FC236}">
                <a16:creationId xmlns:a16="http://schemas.microsoft.com/office/drawing/2014/main" id="{ECE15BBC-EF3F-B9EF-8040-2CD0B8D1F4A3}"/>
              </a:ext>
            </a:extLst>
          </p:cNvPr>
          <p:cNvPicPr>
            <a:picLocks noChangeAspect="1"/>
          </p:cNvPicPr>
          <p:nvPr/>
        </p:nvPicPr>
        <p:blipFill>
          <a:blip r:embed="rId4"/>
          <a:stretch>
            <a:fillRect/>
          </a:stretch>
        </p:blipFill>
        <p:spPr>
          <a:xfrm>
            <a:off x="5410200" y="1579161"/>
            <a:ext cx="9220200" cy="8576248"/>
          </a:xfrm>
          <a:prstGeom prst="rect">
            <a:avLst/>
          </a:prstGeom>
        </p:spPr>
      </p:pic>
      <p:sp>
        <p:nvSpPr>
          <p:cNvPr id="10" name="TextBox 9">
            <a:extLst>
              <a:ext uri="{FF2B5EF4-FFF2-40B4-BE49-F238E27FC236}">
                <a16:creationId xmlns:a16="http://schemas.microsoft.com/office/drawing/2014/main" id="{0889691A-7D2C-904C-14E2-947708FFAE3B}"/>
              </a:ext>
            </a:extLst>
          </p:cNvPr>
          <p:cNvSpPr txBox="1"/>
          <p:nvPr/>
        </p:nvSpPr>
        <p:spPr>
          <a:xfrm>
            <a:off x="147302" y="9193837"/>
            <a:ext cx="6713295" cy="954107"/>
          </a:xfrm>
          <a:prstGeom prst="rect">
            <a:avLst/>
          </a:prstGeom>
          <a:noFill/>
        </p:spPr>
        <p:txBody>
          <a:bodyPr wrap="square" rtlCol="0">
            <a:spAutoFit/>
          </a:bodyPr>
          <a:lstStyle/>
          <a:p>
            <a:r>
              <a:rPr lang="en-US" sz="2800">
                <a:latin typeface="Aptos Black" panose="020B0004020202020204" pitchFamily="34" charset="0"/>
              </a:rPr>
              <a:t>I-65 Project Website</a:t>
            </a:r>
          </a:p>
          <a:p>
            <a:r>
              <a:rPr lang="en-US" sz="2800">
                <a:latin typeface="Aptos Black" panose="020B0004020202020204" pitchFamily="34" charset="0"/>
                <a:hlinkClick r:id="rId5"/>
              </a:rPr>
              <a:t>https://i65centralcorridor.com</a:t>
            </a:r>
            <a:r>
              <a:rPr lang="en-US" sz="2800">
                <a:latin typeface="Aptos Black" panose="020B0004020202020204" pitchFamily="34" charset="0"/>
              </a:rPr>
              <a:t> </a:t>
            </a:r>
          </a:p>
        </p:txBody>
      </p:sp>
      <p:pic>
        <p:nvPicPr>
          <p:cNvPr id="4" name="Picture 3">
            <a:extLst>
              <a:ext uri="{FF2B5EF4-FFF2-40B4-BE49-F238E27FC236}">
                <a16:creationId xmlns:a16="http://schemas.microsoft.com/office/drawing/2014/main" id="{91DEF0D9-6C17-C5C9-2626-C1EE0737F490}"/>
              </a:ext>
            </a:extLst>
          </p:cNvPr>
          <p:cNvPicPr>
            <a:picLocks noChangeAspect="1"/>
          </p:cNvPicPr>
          <p:nvPr/>
        </p:nvPicPr>
        <p:blipFill>
          <a:blip r:embed="rId6"/>
          <a:stretch>
            <a:fillRect/>
          </a:stretch>
        </p:blipFill>
        <p:spPr>
          <a:xfrm>
            <a:off x="8915400" y="6515100"/>
            <a:ext cx="1276592" cy="287584"/>
          </a:xfrm>
          <a:prstGeom prst="rect">
            <a:avLst/>
          </a:prstGeom>
        </p:spPr>
      </p:pic>
      <p:pic>
        <p:nvPicPr>
          <p:cNvPr id="6" name="Picture 5">
            <a:extLst>
              <a:ext uri="{FF2B5EF4-FFF2-40B4-BE49-F238E27FC236}">
                <a16:creationId xmlns:a16="http://schemas.microsoft.com/office/drawing/2014/main" id="{2D3AB627-E738-E852-EAEE-29BAD3D28ADC}"/>
              </a:ext>
            </a:extLst>
          </p:cNvPr>
          <p:cNvPicPr>
            <a:picLocks noChangeAspect="1"/>
          </p:cNvPicPr>
          <p:nvPr/>
        </p:nvPicPr>
        <p:blipFill>
          <a:blip r:embed="rId7"/>
          <a:stretch>
            <a:fillRect/>
          </a:stretch>
        </p:blipFill>
        <p:spPr>
          <a:xfrm>
            <a:off x="9417115" y="4229100"/>
            <a:ext cx="774877" cy="510471"/>
          </a:xfrm>
          <a:prstGeom prst="rect">
            <a:avLst/>
          </a:prstGeom>
        </p:spPr>
      </p:pic>
      <p:pic>
        <p:nvPicPr>
          <p:cNvPr id="12" name="Picture 11">
            <a:extLst>
              <a:ext uri="{FF2B5EF4-FFF2-40B4-BE49-F238E27FC236}">
                <a16:creationId xmlns:a16="http://schemas.microsoft.com/office/drawing/2014/main" id="{2A138B8C-B3F4-CA43-7CAA-B14584B6244C}"/>
              </a:ext>
            </a:extLst>
          </p:cNvPr>
          <p:cNvPicPr>
            <a:picLocks noChangeAspect="1"/>
          </p:cNvPicPr>
          <p:nvPr/>
        </p:nvPicPr>
        <p:blipFill>
          <a:blip r:embed="rId8"/>
          <a:stretch>
            <a:fillRect/>
          </a:stretch>
        </p:blipFill>
        <p:spPr>
          <a:xfrm>
            <a:off x="9308117" y="5289462"/>
            <a:ext cx="992871" cy="436058"/>
          </a:xfrm>
          <a:prstGeom prst="rect">
            <a:avLst/>
          </a:prstGeom>
        </p:spPr>
      </p:pic>
      <p:pic>
        <p:nvPicPr>
          <p:cNvPr id="14" name="Picture 13">
            <a:extLst>
              <a:ext uri="{FF2B5EF4-FFF2-40B4-BE49-F238E27FC236}">
                <a16:creationId xmlns:a16="http://schemas.microsoft.com/office/drawing/2014/main" id="{4511E160-4BA2-8CF9-21D6-737A68C73113}"/>
              </a:ext>
            </a:extLst>
          </p:cNvPr>
          <p:cNvPicPr>
            <a:picLocks noChangeAspect="1"/>
          </p:cNvPicPr>
          <p:nvPr/>
        </p:nvPicPr>
        <p:blipFill>
          <a:blip r:embed="rId9"/>
          <a:stretch>
            <a:fillRect/>
          </a:stretch>
        </p:blipFill>
        <p:spPr>
          <a:xfrm>
            <a:off x="12281033" y="9052943"/>
            <a:ext cx="838200" cy="281788"/>
          </a:xfrm>
          <a:prstGeom prst="rect">
            <a:avLst/>
          </a:prstGeom>
        </p:spPr>
      </p:pic>
      <p:pic>
        <p:nvPicPr>
          <p:cNvPr id="16" name="Picture 15">
            <a:extLst>
              <a:ext uri="{FF2B5EF4-FFF2-40B4-BE49-F238E27FC236}">
                <a16:creationId xmlns:a16="http://schemas.microsoft.com/office/drawing/2014/main" id="{B7AA5BEC-F5C6-3171-3334-A8DD810459A4}"/>
              </a:ext>
            </a:extLst>
          </p:cNvPr>
          <p:cNvPicPr>
            <a:picLocks noChangeAspect="1"/>
          </p:cNvPicPr>
          <p:nvPr/>
        </p:nvPicPr>
        <p:blipFill>
          <a:blip r:embed="rId10"/>
          <a:stretch>
            <a:fillRect/>
          </a:stretch>
        </p:blipFill>
        <p:spPr>
          <a:xfrm>
            <a:off x="11427405" y="9652352"/>
            <a:ext cx="481950" cy="503057"/>
          </a:xfrm>
          <a:prstGeom prst="rect">
            <a:avLst/>
          </a:prstGeom>
        </p:spPr>
      </p:pic>
      <p:sp>
        <p:nvSpPr>
          <p:cNvPr id="2" name="Rectangle 1">
            <a:extLst>
              <a:ext uri="{FF2B5EF4-FFF2-40B4-BE49-F238E27FC236}">
                <a16:creationId xmlns:a16="http://schemas.microsoft.com/office/drawing/2014/main" id="{E9D04F0A-DA84-4966-7637-5BE991ED1FFE}"/>
              </a:ext>
            </a:extLst>
          </p:cNvPr>
          <p:cNvSpPr/>
          <p:nvPr/>
        </p:nvSpPr>
        <p:spPr>
          <a:xfrm>
            <a:off x="8221905" y="6435591"/>
            <a:ext cx="6484695" cy="3813309"/>
          </a:xfrm>
          <a:prstGeom prst="rect">
            <a:avLst/>
          </a:prstGeom>
          <a:noFill/>
          <a:ln w="8890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4D87BA28-7F61-BBF9-6D3E-3C17D09C96DE}"/>
              </a:ext>
            </a:extLst>
          </p:cNvPr>
          <p:cNvPicPr>
            <a:picLocks noChangeAspect="1"/>
          </p:cNvPicPr>
          <p:nvPr/>
        </p:nvPicPr>
        <p:blipFill>
          <a:blip r:embed="rId11"/>
          <a:stretch>
            <a:fillRect/>
          </a:stretch>
        </p:blipFill>
        <p:spPr>
          <a:xfrm>
            <a:off x="10683522" y="5878682"/>
            <a:ext cx="781414" cy="407818"/>
          </a:xfrm>
          <a:prstGeom prst="rect">
            <a:avLst/>
          </a:prstGeom>
        </p:spPr>
      </p:pic>
    </p:spTree>
    <p:extLst>
      <p:ext uri="{BB962C8B-B14F-4D97-AF65-F5344CB8AC3E}">
        <p14:creationId xmlns:p14="http://schemas.microsoft.com/office/powerpoint/2010/main" val="5817908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7630537D-32DD-4A00-5602-C591577FAF6C}"/>
            </a:ext>
          </a:extLst>
        </p:cNvPr>
        <p:cNvGrpSpPr/>
        <p:nvPr/>
      </p:nvGrpSpPr>
      <p:grpSpPr>
        <a:xfrm>
          <a:off x="0" y="0"/>
          <a:ext cx="0" cy="0"/>
          <a:chOff x="0" y="0"/>
          <a:chExt cx="0" cy="0"/>
        </a:xfrm>
      </p:grpSpPr>
      <p:grpSp>
        <p:nvGrpSpPr>
          <p:cNvPr id="5122" name="object 2">
            <a:extLst>
              <a:ext uri="{FF2B5EF4-FFF2-40B4-BE49-F238E27FC236}">
                <a16:creationId xmlns:a16="http://schemas.microsoft.com/office/drawing/2014/main" id="{80568281-DE2A-589E-AC91-5730CD5147D3}"/>
              </a:ext>
            </a:extLst>
          </p:cNvPr>
          <p:cNvGrpSpPr>
            <a:grpSpLocks/>
          </p:cNvGrpSpPr>
          <p:nvPr/>
        </p:nvGrpSpPr>
        <p:grpSpPr bwMode="auto">
          <a:xfrm>
            <a:off x="0" y="0"/>
            <a:ext cx="6713538" cy="5448300"/>
            <a:chOff x="0" y="0"/>
            <a:chExt cx="7421880" cy="6022975"/>
          </a:xfrm>
        </p:grpSpPr>
        <p:pic>
          <p:nvPicPr>
            <p:cNvPr id="5123" name="object 3">
              <a:extLst>
                <a:ext uri="{FF2B5EF4-FFF2-40B4-BE49-F238E27FC236}">
                  <a16:creationId xmlns:a16="http://schemas.microsoft.com/office/drawing/2014/main" id="{86F73D98-8AE5-6B7F-6054-E91507B30AD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7421613" cy="60228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4" name="object 4">
              <a:extLst>
                <a:ext uri="{FF2B5EF4-FFF2-40B4-BE49-F238E27FC236}">
                  <a16:creationId xmlns:a16="http://schemas.microsoft.com/office/drawing/2014/main" id="{A490A43B-13CD-83E6-B14C-EB342D1A732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2845" y="153723"/>
              <a:ext cx="2743356" cy="2932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 name="TextBox 2">
            <a:extLst>
              <a:ext uri="{FF2B5EF4-FFF2-40B4-BE49-F238E27FC236}">
                <a16:creationId xmlns:a16="http://schemas.microsoft.com/office/drawing/2014/main" id="{34FC3B2E-F898-B096-3BD3-A051C4BC43E9}"/>
              </a:ext>
            </a:extLst>
          </p:cNvPr>
          <p:cNvSpPr txBox="1"/>
          <p:nvPr/>
        </p:nvSpPr>
        <p:spPr>
          <a:xfrm>
            <a:off x="5867400" y="419100"/>
            <a:ext cx="11049000" cy="830997"/>
          </a:xfrm>
          <a:prstGeom prst="rect">
            <a:avLst/>
          </a:prstGeom>
          <a:noFill/>
        </p:spPr>
        <p:txBody>
          <a:bodyPr wrap="square" rtlCol="0">
            <a:spAutoFit/>
          </a:bodyPr>
          <a:lstStyle/>
          <a:p>
            <a:r>
              <a:rPr lang="en-US" sz="4800">
                <a:latin typeface="Aptos Black" panose="020B0004020202020204" pitchFamily="34" charset="0"/>
              </a:rPr>
              <a:t>Location Map – I-65 Central Corridor</a:t>
            </a:r>
          </a:p>
        </p:txBody>
      </p:sp>
      <p:pic>
        <p:nvPicPr>
          <p:cNvPr id="7" name="Picture 6">
            <a:extLst>
              <a:ext uri="{FF2B5EF4-FFF2-40B4-BE49-F238E27FC236}">
                <a16:creationId xmlns:a16="http://schemas.microsoft.com/office/drawing/2014/main" id="{70BFB957-956C-B568-344F-6775406FBC8D}"/>
              </a:ext>
            </a:extLst>
          </p:cNvPr>
          <p:cNvPicPr>
            <a:picLocks noChangeAspect="1"/>
          </p:cNvPicPr>
          <p:nvPr/>
        </p:nvPicPr>
        <p:blipFill>
          <a:blip r:embed="rId4"/>
          <a:stretch>
            <a:fillRect/>
          </a:stretch>
        </p:blipFill>
        <p:spPr>
          <a:xfrm>
            <a:off x="5410200" y="1579161"/>
            <a:ext cx="9220200" cy="8576248"/>
          </a:xfrm>
          <a:prstGeom prst="rect">
            <a:avLst/>
          </a:prstGeom>
        </p:spPr>
      </p:pic>
      <p:sp>
        <p:nvSpPr>
          <p:cNvPr id="10" name="TextBox 9">
            <a:extLst>
              <a:ext uri="{FF2B5EF4-FFF2-40B4-BE49-F238E27FC236}">
                <a16:creationId xmlns:a16="http://schemas.microsoft.com/office/drawing/2014/main" id="{54805925-B4B1-D2E4-3ABB-780675486BCE}"/>
              </a:ext>
            </a:extLst>
          </p:cNvPr>
          <p:cNvSpPr txBox="1"/>
          <p:nvPr/>
        </p:nvSpPr>
        <p:spPr>
          <a:xfrm>
            <a:off x="147302" y="9193837"/>
            <a:ext cx="6713295" cy="954107"/>
          </a:xfrm>
          <a:prstGeom prst="rect">
            <a:avLst/>
          </a:prstGeom>
          <a:noFill/>
        </p:spPr>
        <p:txBody>
          <a:bodyPr wrap="square" rtlCol="0">
            <a:spAutoFit/>
          </a:bodyPr>
          <a:lstStyle/>
          <a:p>
            <a:r>
              <a:rPr lang="en-US" sz="2800">
                <a:latin typeface="Aptos Black" panose="020B0004020202020204" pitchFamily="34" charset="0"/>
              </a:rPr>
              <a:t>I-65 Project Website</a:t>
            </a:r>
          </a:p>
          <a:p>
            <a:r>
              <a:rPr lang="en-US" sz="2800">
                <a:latin typeface="Aptos Black" panose="020B0004020202020204" pitchFamily="34" charset="0"/>
                <a:hlinkClick r:id="rId5"/>
              </a:rPr>
              <a:t>https://i65centralcorridor.com</a:t>
            </a:r>
            <a:r>
              <a:rPr lang="en-US" sz="2800">
                <a:latin typeface="Aptos Black" panose="020B0004020202020204" pitchFamily="34" charset="0"/>
              </a:rPr>
              <a:t> </a:t>
            </a:r>
          </a:p>
        </p:txBody>
      </p:sp>
      <p:pic>
        <p:nvPicPr>
          <p:cNvPr id="4" name="Picture 3">
            <a:extLst>
              <a:ext uri="{FF2B5EF4-FFF2-40B4-BE49-F238E27FC236}">
                <a16:creationId xmlns:a16="http://schemas.microsoft.com/office/drawing/2014/main" id="{50B0F287-2BD9-9667-5860-C98C5FA5D7F9}"/>
              </a:ext>
            </a:extLst>
          </p:cNvPr>
          <p:cNvPicPr>
            <a:picLocks noChangeAspect="1"/>
          </p:cNvPicPr>
          <p:nvPr/>
        </p:nvPicPr>
        <p:blipFill>
          <a:blip r:embed="rId6"/>
          <a:stretch>
            <a:fillRect/>
          </a:stretch>
        </p:blipFill>
        <p:spPr>
          <a:xfrm>
            <a:off x="8915400" y="6515100"/>
            <a:ext cx="1276592" cy="287584"/>
          </a:xfrm>
          <a:prstGeom prst="rect">
            <a:avLst/>
          </a:prstGeom>
        </p:spPr>
      </p:pic>
      <p:pic>
        <p:nvPicPr>
          <p:cNvPr id="6" name="Picture 5">
            <a:extLst>
              <a:ext uri="{FF2B5EF4-FFF2-40B4-BE49-F238E27FC236}">
                <a16:creationId xmlns:a16="http://schemas.microsoft.com/office/drawing/2014/main" id="{159E6825-EFFA-D95E-0860-4D083B7CF5EC}"/>
              </a:ext>
            </a:extLst>
          </p:cNvPr>
          <p:cNvPicPr>
            <a:picLocks noChangeAspect="1"/>
          </p:cNvPicPr>
          <p:nvPr/>
        </p:nvPicPr>
        <p:blipFill>
          <a:blip r:embed="rId7"/>
          <a:stretch>
            <a:fillRect/>
          </a:stretch>
        </p:blipFill>
        <p:spPr>
          <a:xfrm>
            <a:off x="9417115" y="4229100"/>
            <a:ext cx="774877" cy="510471"/>
          </a:xfrm>
          <a:prstGeom prst="rect">
            <a:avLst/>
          </a:prstGeom>
        </p:spPr>
      </p:pic>
      <p:pic>
        <p:nvPicPr>
          <p:cNvPr id="12" name="Picture 11">
            <a:extLst>
              <a:ext uri="{FF2B5EF4-FFF2-40B4-BE49-F238E27FC236}">
                <a16:creationId xmlns:a16="http://schemas.microsoft.com/office/drawing/2014/main" id="{AE6AF396-9E9C-9EA0-CBFC-5652CC14E725}"/>
              </a:ext>
            </a:extLst>
          </p:cNvPr>
          <p:cNvPicPr>
            <a:picLocks noChangeAspect="1"/>
          </p:cNvPicPr>
          <p:nvPr/>
        </p:nvPicPr>
        <p:blipFill>
          <a:blip r:embed="rId8"/>
          <a:stretch>
            <a:fillRect/>
          </a:stretch>
        </p:blipFill>
        <p:spPr>
          <a:xfrm>
            <a:off x="9308117" y="5289462"/>
            <a:ext cx="992871" cy="436058"/>
          </a:xfrm>
          <a:prstGeom prst="rect">
            <a:avLst/>
          </a:prstGeom>
        </p:spPr>
      </p:pic>
      <p:pic>
        <p:nvPicPr>
          <p:cNvPr id="14" name="Picture 13">
            <a:extLst>
              <a:ext uri="{FF2B5EF4-FFF2-40B4-BE49-F238E27FC236}">
                <a16:creationId xmlns:a16="http://schemas.microsoft.com/office/drawing/2014/main" id="{66F343AA-2317-059C-A602-D657C164042F}"/>
              </a:ext>
            </a:extLst>
          </p:cNvPr>
          <p:cNvPicPr>
            <a:picLocks noChangeAspect="1"/>
          </p:cNvPicPr>
          <p:nvPr/>
        </p:nvPicPr>
        <p:blipFill>
          <a:blip r:embed="rId9"/>
          <a:stretch>
            <a:fillRect/>
          </a:stretch>
        </p:blipFill>
        <p:spPr>
          <a:xfrm>
            <a:off x="12281033" y="9052943"/>
            <a:ext cx="838200" cy="281788"/>
          </a:xfrm>
          <a:prstGeom prst="rect">
            <a:avLst/>
          </a:prstGeom>
        </p:spPr>
      </p:pic>
      <p:pic>
        <p:nvPicPr>
          <p:cNvPr id="16" name="Picture 15">
            <a:extLst>
              <a:ext uri="{FF2B5EF4-FFF2-40B4-BE49-F238E27FC236}">
                <a16:creationId xmlns:a16="http://schemas.microsoft.com/office/drawing/2014/main" id="{6F8AB585-035B-985C-B371-4DCC5E69EE55}"/>
              </a:ext>
            </a:extLst>
          </p:cNvPr>
          <p:cNvPicPr>
            <a:picLocks noChangeAspect="1"/>
          </p:cNvPicPr>
          <p:nvPr/>
        </p:nvPicPr>
        <p:blipFill>
          <a:blip r:embed="rId10"/>
          <a:stretch>
            <a:fillRect/>
          </a:stretch>
        </p:blipFill>
        <p:spPr>
          <a:xfrm>
            <a:off x="11427405" y="9652352"/>
            <a:ext cx="481950" cy="503057"/>
          </a:xfrm>
          <a:prstGeom prst="rect">
            <a:avLst/>
          </a:prstGeom>
        </p:spPr>
      </p:pic>
      <p:sp>
        <p:nvSpPr>
          <p:cNvPr id="2" name="Rectangle 1">
            <a:extLst>
              <a:ext uri="{FF2B5EF4-FFF2-40B4-BE49-F238E27FC236}">
                <a16:creationId xmlns:a16="http://schemas.microsoft.com/office/drawing/2014/main" id="{0D3C5AB1-14F1-B8D6-8024-2CA54F9FAB83}"/>
              </a:ext>
            </a:extLst>
          </p:cNvPr>
          <p:cNvSpPr/>
          <p:nvPr/>
        </p:nvSpPr>
        <p:spPr>
          <a:xfrm>
            <a:off x="7424951" y="3109360"/>
            <a:ext cx="6484695" cy="3813309"/>
          </a:xfrm>
          <a:prstGeom prst="rect">
            <a:avLst/>
          </a:prstGeom>
          <a:noFill/>
          <a:ln w="8890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E4F1F849-9E2D-F665-3A89-8E54C89697B5}"/>
              </a:ext>
            </a:extLst>
          </p:cNvPr>
          <p:cNvPicPr>
            <a:picLocks noChangeAspect="1"/>
          </p:cNvPicPr>
          <p:nvPr/>
        </p:nvPicPr>
        <p:blipFill>
          <a:blip r:embed="rId11"/>
          <a:stretch>
            <a:fillRect/>
          </a:stretch>
        </p:blipFill>
        <p:spPr>
          <a:xfrm>
            <a:off x="10683522" y="5878682"/>
            <a:ext cx="781414" cy="407818"/>
          </a:xfrm>
          <a:prstGeom prst="rect">
            <a:avLst/>
          </a:prstGeom>
        </p:spPr>
      </p:pic>
    </p:spTree>
    <p:extLst>
      <p:ext uri="{BB962C8B-B14F-4D97-AF65-F5344CB8AC3E}">
        <p14:creationId xmlns:p14="http://schemas.microsoft.com/office/powerpoint/2010/main" val="4408118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146" name="object 2">
            <a:extLst>
              <a:ext uri="{FF2B5EF4-FFF2-40B4-BE49-F238E27FC236}">
                <a16:creationId xmlns:a16="http://schemas.microsoft.com/office/drawing/2014/main" id="{E0AB04F3-58F0-AA1F-1F67-AA3711DF123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8696325" cy="145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 name="object 3">
            <a:extLst>
              <a:ext uri="{FF2B5EF4-FFF2-40B4-BE49-F238E27FC236}">
                <a16:creationId xmlns:a16="http://schemas.microsoft.com/office/drawing/2014/main" id="{1CFD9553-90B2-6DE1-45F0-D15A313E9D3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452350" y="6884281"/>
            <a:ext cx="5835650" cy="334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0CDDC14F-D89D-5B26-A300-68BEB67B4A03}"/>
              </a:ext>
            </a:extLst>
          </p:cNvPr>
          <p:cNvSpPr txBox="1"/>
          <p:nvPr/>
        </p:nvSpPr>
        <p:spPr>
          <a:xfrm>
            <a:off x="5715000" y="323039"/>
            <a:ext cx="9067800" cy="830997"/>
          </a:xfrm>
          <a:prstGeom prst="rect">
            <a:avLst/>
          </a:prstGeom>
          <a:noFill/>
        </p:spPr>
        <p:txBody>
          <a:bodyPr wrap="square" rtlCol="0">
            <a:spAutoFit/>
          </a:bodyPr>
          <a:lstStyle/>
          <a:p>
            <a:r>
              <a:rPr lang="en-US" sz="4800">
                <a:latin typeface="Aptos Black" panose="020B0004020202020204" pitchFamily="34" charset="0"/>
              </a:rPr>
              <a:t>18 Bridges + Pavement Rehab</a:t>
            </a:r>
          </a:p>
        </p:txBody>
      </p:sp>
      <p:pic>
        <p:nvPicPr>
          <p:cNvPr id="5" name="Picture 4">
            <a:extLst>
              <a:ext uri="{FF2B5EF4-FFF2-40B4-BE49-F238E27FC236}">
                <a16:creationId xmlns:a16="http://schemas.microsoft.com/office/drawing/2014/main" id="{94EC085D-46AD-9411-5C7E-75D9EE478838}"/>
              </a:ext>
            </a:extLst>
          </p:cNvPr>
          <p:cNvPicPr>
            <a:picLocks noChangeAspect="1"/>
          </p:cNvPicPr>
          <p:nvPr/>
        </p:nvPicPr>
        <p:blipFill>
          <a:blip r:embed="rId5"/>
          <a:stretch>
            <a:fillRect/>
          </a:stretch>
        </p:blipFill>
        <p:spPr>
          <a:xfrm>
            <a:off x="533400" y="1455738"/>
            <a:ext cx="9556750" cy="8711866"/>
          </a:xfrm>
          <a:prstGeom prst="rect">
            <a:avLst/>
          </a:prstGeom>
        </p:spPr>
      </p:pic>
      <p:sp>
        <p:nvSpPr>
          <p:cNvPr id="8" name="Rectangle 7">
            <a:extLst>
              <a:ext uri="{FF2B5EF4-FFF2-40B4-BE49-F238E27FC236}">
                <a16:creationId xmlns:a16="http://schemas.microsoft.com/office/drawing/2014/main" id="{08867A7D-F1F2-DF3C-B760-AD1374D21EBC}"/>
              </a:ext>
            </a:extLst>
          </p:cNvPr>
          <p:cNvSpPr/>
          <p:nvPr/>
        </p:nvSpPr>
        <p:spPr>
          <a:xfrm>
            <a:off x="5867400" y="6819900"/>
            <a:ext cx="1447800" cy="457200"/>
          </a:xfrm>
          <a:prstGeom prst="rect">
            <a:avLst/>
          </a:prstGeom>
          <a:solidFill>
            <a:srgbClr val="FF5050"/>
          </a:solidFill>
          <a:ln>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a:latin typeface="Aptos Narrow" panose="020B0004020202020204" pitchFamily="34" charset="0"/>
              </a:rPr>
              <a:t>Bradley Ave</a:t>
            </a:r>
          </a:p>
        </p:txBody>
      </p:sp>
      <p:pic>
        <p:nvPicPr>
          <p:cNvPr id="4" name="Picture 3">
            <a:extLst>
              <a:ext uri="{FF2B5EF4-FFF2-40B4-BE49-F238E27FC236}">
                <a16:creationId xmlns:a16="http://schemas.microsoft.com/office/drawing/2014/main" id="{85001024-ED4F-6D8C-14F2-13BE31F0449D}"/>
              </a:ext>
            </a:extLst>
          </p:cNvPr>
          <p:cNvPicPr>
            <a:picLocks noChangeAspect="1"/>
          </p:cNvPicPr>
          <p:nvPr/>
        </p:nvPicPr>
        <p:blipFill>
          <a:blip r:embed="rId6"/>
          <a:stretch>
            <a:fillRect/>
          </a:stretch>
        </p:blipFill>
        <p:spPr>
          <a:xfrm>
            <a:off x="5715000" y="8974483"/>
            <a:ext cx="1115285" cy="798811"/>
          </a:xfrm>
          <a:prstGeom prst="rect">
            <a:avLst/>
          </a:prstGeom>
        </p:spPr>
      </p:pic>
      <p:pic>
        <p:nvPicPr>
          <p:cNvPr id="12" name="Picture 11">
            <a:extLst>
              <a:ext uri="{FF2B5EF4-FFF2-40B4-BE49-F238E27FC236}">
                <a16:creationId xmlns:a16="http://schemas.microsoft.com/office/drawing/2014/main" id="{269B6C6E-8D86-CC05-AABE-6BDFAA82BE9C}"/>
              </a:ext>
            </a:extLst>
          </p:cNvPr>
          <p:cNvPicPr>
            <a:picLocks noChangeAspect="1"/>
          </p:cNvPicPr>
          <p:nvPr/>
        </p:nvPicPr>
        <p:blipFill>
          <a:blip r:embed="rId7"/>
          <a:stretch>
            <a:fillRect/>
          </a:stretch>
        </p:blipFill>
        <p:spPr>
          <a:xfrm>
            <a:off x="10428877" y="1515865"/>
            <a:ext cx="5990046" cy="8448096"/>
          </a:xfrm>
          <a:prstGeom prst="rect">
            <a:avLst/>
          </a:prstGeom>
          <a:ln w="53975">
            <a:solidFill>
              <a:schemeClr val="tx1"/>
            </a:solidFill>
          </a:ln>
        </p:spPr>
      </p:pic>
      <p:pic>
        <p:nvPicPr>
          <p:cNvPr id="6148" name="object 4">
            <a:extLst>
              <a:ext uri="{FF2B5EF4-FFF2-40B4-BE49-F238E27FC236}">
                <a16:creationId xmlns:a16="http://schemas.microsoft.com/office/drawing/2014/main" id="{7F2C88B6-7F20-8472-DEE6-BF94203F3FCF}"/>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5786100" y="7634288"/>
            <a:ext cx="2481263" cy="265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a:extLst>
              <a:ext uri="{FF2B5EF4-FFF2-40B4-BE49-F238E27FC236}">
                <a16:creationId xmlns:a16="http://schemas.microsoft.com/office/drawing/2014/main" id="{2462E856-BFC6-1933-66A4-EA8C89B298FA}"/>
              </a:ext>
            </a:extLst>
          </p:cNvPr>
          <p:cNvSpPr txBox="1"/>
          <p:nvPr/>
        </p:nvSpPr>
        <p:spPr>
          <a:xfrm>
            <a:off x="609600" y="1493103"/>
            <a:ext cx="3099958" cy="830997"/>
          </a:xfrm>
          <a:prstGeom prst="rect">
            <a:avLst/>
          </a:prstGeom>
          <a:solidFill>
            <a:schemeClr val="bg1"/>
          </a:solidFill>
        </p:spPr>
        <p:txBody>
          <a:bodyPr wrap="square" rtlCol="0">
            <a:spAutoFit/>
          </a:bodyPr>
          <a:lstStyle/>
          <a:p>
            <a:r>
              <a:rPr lang="en-US" sz="4800">
                <a:latin typeface="Aptos Black" panose="020B0004020202020204" pitchFamily="34" charset="0"/>
              </a:rPr>
              <a:t>Bundle #1</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2ACEFADD-4661-3522-A346-01EC11C20346}"/>
            </a:ext>
          </a:extLst>
        </p:cNvPr>
        <p:cNvGrpSpPr/>
        <p:nvPr/>
      </p:nvGrpSpPr>
      <p:grpSpPr>
        <a:xfrm>
          <a:off x="0" y="0"/>
          <a:ext cx="0" cy="0"/>
          <a:chOff x="0" y="0"/>
          <a:chExt cx="0" cy="0"/>
        </a:xfrm>
      </p:grpSpPr>
      <p:pic>
        <p:nvPicPr>
          <p:cNvPr id="6146" name="object 2">
            <a:extLst>
              <a:ext uri="{FF2B5EF4-FFF2-40B4-BE49-F238E27FC236}">
                <a16:creationId xmlns:a16="http://schemas.microsoft.com/office/drawing/2014/main" id="{2392DD3F-337F-9727-504D-2CC0955FFB8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8696325" cy="145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 name="object 3">
            <a:extLst>
              <a:ext uri="{FF2B5EF4-FFF2-40B4-BE49-F238E27FC236}">
                <a16:creationId xmlns:a16="http://schemas.microsoft.com/office/drawing/2014/main" id="{7132D227-4AC5-8B34-DC98-185C2A4EC26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452350" y="6937375"/>
            <a:ext cx="5835650" cy="334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8" name="object 4">
            <a:extLst>
              <a:ext uri="{FF2B5EF4-FFF2-40B4-BE49-F238E27FC236}">
                <a16:creationId xmlns:a16="http://schemas.microsoft.com/office/drawing/2014/main" id="{E9D3397F-BEF9-0A6A-1D58-A679FC7B375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786100" y="7634288"/>
            <a:ext cx="2481263" cy="265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87A8E59E-16A9-F0C3-04EA-28953ED26EB3}"/>
              </a:ext>
            </a:extLst>
          </p:cNvPr>
          <p:cNvSpPr txBox="1"/>
          <p:nvPr/>
        </p:nvSpPr>
        <p:spPr>
          <a:xfrm>
            <a:off x="5715000" y="323039"/>
            <a:ext cx="9067800" cy="830997"/>
          </a:xfrm>
          <a:prstGeom prst="rect">
            <a:avLst/>
          </a:prstGeom>
          <a:noFill/>
        </p:spPr>
        <p:txBody>
          <a:bodyPr wrap="square" rtlCol="0">
            <a:spAutoFit/>
          </a:bodyPr>
          <a:lstStyle/>
          <a:p>
            <a:r>
              <a:rPr lang="en-US" sz="4800">
                <a:latin typeface="Aptos Black" panose="020B0004020202020204" pitchFamily="34" charset="0"/>
              </a:rPr>
              <a:t>18 Bridges + Pavement Rehab</a:t>
            </a:r>
          </a:p>
        </p:txBody>
      </p:sp>
      <p:pic>
        <p:nvPicPr>
          <p:cNvPr id="5" name="Picture 4">
            <a:extLst>
              <a:ext uri="{FF2B5EF4-FFF2-40B4-BE49-F238E27FC236}">
                <a16:creationId xmlns:a16="http://schemas.microsoft.com/office/drawing/2014/main" id="{5066342E-4892-8EF9-16B1-8D5C4CAEACD3}"/>
              </a:ext>
            </a:extLst>
          </p:cNvPr>
          <p:cNvPicPr>
            <a:picLocks noChangeAspect="1"/>
          </p:cNvPicPr>
          <p:nvPr/>
        </p:nvPicPr>
        <p:blipFill>
          <a:blip r:embed="rId6"/>
          <a:stretch>
            <a:fillRect/>
          </a:stretch>
        </p:blipFill>
        <p:spPr>
          <a:xfrm>
            <a:off x="533400" y="1455738"/>
            <a:ext cx="9556750" cy="8711866"/>
          </a:xfrm>
          <a:prstGeom prst="rect">
            <a:avLst/>
          </a:prstGeom>
        </p:spPr>
      </p:pic>
      <p:pic>
        <p:nvPicPr>
          <p:cNvPr id="7" name="Picture 6">
            <a:extLst>
              <a:ext uri="{FF2B5EF4-FFF2-40B4-BE49-F238E27FC236}">
                <a16:creationId xmlns:a16="http://schemas.microsoft.com/office/drawing/2014/main" id="{F1DBC0F4-313D-2C94-8A26-08EEC6656817}"/>
              </a:ext>
            </a:extLst>
          </p:cNvPr>
          <p:cNvPicPr>
            <a:picLocks noChangeAspect="1"/>
          </p:cNvPicPr>
          <p:nvPr/>
        </p:nvPicPr>
        <p:blipFill>
          <a:blip r:embed="rId7"/>
          <a:stretch>
            <a:fillRect/>
          </a:stretch>
        </p:blipFill>
        <p:spPr>
          <a:xfrm>
            <a:off x="10290106" y="1562100"/>
            <a:ext cx="5495994" cy="8538129"/>
          </a:xfrm>
          <a:prstGeom prst="rect">
            <a:avLst/>
          </a:prstGeom>
          <a:noFill/>
          <a:ln w="92075">
            <a:solidFill>
              <a:schemeClr val="tx1"/>
            </a:solidFill>
          </a:ln>
        </p:spPr>
      </p:pic>
      <p:sp>
        <p:nvSpPr>
          <p:cNvPr id="8" name="Rectangle 7">
            <a:extLst>
              <a:ext uri="{FF2B5EF4-FFF2-40B4-BE49-F238E27FC236}">
                <a16:creationId xmlns:a16="http://schemas.microsoft.com/office/drawing/2014/main" id="{5D00C43F-FE56-19B9-E45B-041707987EDE}"/>
              </a:ext>
            </a:extLst>
          </p:cNvPr>
          <p:cNvSpPr/>
          <p:nvPr/>
        </p:nvSpPr>
        <p:spPr>
          <a:xfrm>
            <a:off x="5867400" y="6819900"/>
            <a:ext cx="1447800" cy="457200"/>
          </a:xfrm>
          <a:prstGeom prst="rect">
            <a:avLst/>
          </a:prstGeom>
          <a:solidFill>
            <a:srgbClr val="FF5050"/>
          </a:solidFill>
          <a:ln>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a:latin typeface="Aptos Narrow" panose="020B0004020202020204" pitchFamily="34" charset="0"/>
              </a:rPr>
              <a:t>Bradley Ave</a:t>
            </a:r>
          </a:p>
        </p:txBody>
      </p:sp>
      <p:pic>
        <p:nvPicPr>
          <p:cNvPr id="4" name="Picture 3">
            <a:extLst>
              <a:ext uri="{FF2B5EF4-FFF2-40B4-BE49-F238E27FC236}">
                <a16:creationId xmlns:a16="http://schemas.microsoft.com/office/drawing/2014/main" id="{D234E7E1-EE3F-AE73-B4DF-2D228B22FA1A}"/>
              </a:ext>
            </a:extLst>
          </p:cNvPr>
          <p:cNvPicPr>
            <a:picLocks noChangeAspect="1"/>
          </p:cNvPicPr>
          <p:nvPr/>
        </p:nvPicPr>
        <p:blipFill>
          <a:blip r:embed="rId8"/>
          <a:stretch>
            <a:fillRect/>
          </a:stretch>
        </p:blipFill>
        <p:spPr>
          <a:xfrm>
            <a:off x="5715000" y="8974483"/>
            <a:ext cx="1115285" cy="798811"/>
          </a:xfrm>
          <a:prstGeom prst="rect">
            <a:avLst/>
          </a:prstGeom>
        </p:spPr>
      </p:pic>
      <p:sp>
        <p:nvSpPr>
          <p:cNvPr id="6" name="Rectangle 5">
            <a:extLst>
              <a:ext uri="{FF2B5EF4-FFF2-40B4-BE49-F238E27FC236}">
                <a16:creationId xmlns:a16="http://schemas.microsoft.com/office/drawing/2014/main" id="{873137BC-32C5-F86C-5C71-449B5A1EDB26}"/>
              </a:ext>
            </a:extLst>
          </p:cNvPr>
          <p:cNvSpPr/>
          <p:nvPr/>
        </p:nvSpPr>
        <p:spPr>
          <a:xfrm>
            <a:off x="1363994" y="2298528"/>
            <a:ext cx="3360406" cy="533400"/>
          </a:xfrm>
          <a:prstGeom prst="rect">
            <a:avLst/>
          </a:prstGeom>
          <a:solidFill>
            <a:srgbClr val="FFFF00">
              <a:alpha val="50000"/>
            </a:srgbClr>
          </a:solidFill>
          <a:ln w="47625">
            <a:solidFill>
              <a:srgbClr val="FFFF00">
                <a:alpha val="5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273019F5-1F8F-85DF-7A85-E524E1DBFA66}"/>
              </a:ext>
            </a:extLst>
          </p:cNvPr>
          <p:cNvSpPr/>
          <p:nvPr/>
        </p:nvSpPr>
        <p:spPr>
          <a:xfrm>
            <a:off x="2924175" y="3390900"/>
            <a:ext cx="1744331" cy="533400"/>
          </a:xfrm>
          <a:prstGeom prst="rect">
            <a:avLst/>
          </a:prstGeom>
          <a:solidFill>
            <a:srgbClr val="FFFF00">
              <a:alpha val="50000"/>
            </a:srgbClr>
          </a:solidFill>
          <a:ln w="47625">
            <a:solidFill>
              <a:srgbClr val="FFFF00">
                <a:alpha val="5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F22D6BAE-8A35-CBA6-444E-1F1445B9998C}"/>
              </a:ext>
            </a:extLst>
          </p:cNvPr>
          <p:cNvSpPr/>
          <p:nvPr/>
        </p:nvSpPr>
        <p:spPr>
          <a:xfrm>
            <a:off x="1308100" y="2831928"/>
            <a:ext cx="3360406" cy="533400"/>
          </a:xfrm>
          <a:prstGeom prst="rect">
            <a:avLst/>
          </a:prstGeom>
          <a:solidFill>
            <a:srgbClr val="FFFF00">
              <a:alpha val="50000"/>
            </a:srgbClr>
          </a:solidFill>
          <a:ln w="47625">
            <a:solidFill>
              <a:srgbClr val="FFFF00">
                <a:alpha val="5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50518B9-6CC0-733A-4FEB-0BDDE1B260A2}"/>
              </a:ext>
            </a:extLst>
          </p:cNvPr>
          <p:cNvSpPr/>
          <p:nvPr/>
        </p:nvSpPr>
        <p:spPr>
          <a:xfrm>
            <a:off x="5083174" y="3733800"/>
            <a:ext cx="3222625" cy="533400"/>
          </a:xfrm>
          <a:prstGeom prst="rect">
            <a:avLst/>
          </a:prstGeom>
          <a:solidFill>
            <a:srgbClr val="FFFF00">
              <a:alpha val="50000"/>
            </a:srgbClr>
          </a:solidFill>
          <a:ln w="47625">
            <a:solidFill>
              <a:srgbClr val="FFFF00">
                <a:alpha val="5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F985A23E-4E71-DEB3-29DB-64C797EB90E0}"/>
              </a:ext>
            </a:extLst>
          </p:cNvPr>
          <p:cNvSpPr/>
          <p:nvPr/>
        </p:nvSpPr>
        <p:spPr>
          <a:xfrm>
            <a:off x="5791200" y="2603328"/>
            <a:ext cx="1295400" cy="457200"/>
          </a:xfrm>
          <a:prstGeom prst="rect">
            <a:avLst/>
          </a:prstGeom>
          <a:solidFill>
            <a:srgbClr val="FFFF00">
              <a:alpha val="50000"/>
            </a:srgbClr>
          </a:solidFill>
          <a:ln w="47625">
            <a:solidFill>
              <a:srgbClr val="FFFF00">
                <a:alpha val="5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0C101D54-00D2-89E0-0CBA-9C02D6963BF7}"/>
              </a:ext>
            </a:extLst>
          </p:cNvPr>
          <p:cNvSpPr/>
          <p:nvPr/>
        </p:nvSpPr>
        <p:spPr>
          <a:xfrm>
            <a:off x="5426075" y="3162022"/>
            <a:ext cx="1295400" cy="457200"/>
          </a:xfrm>
          <a:prstGeom prst="rect">
            <a:avLst/>
          </a:prstGeom>
          <a:solidFill>
            <a:srgbClr val="FFFF00">
              <a:alpha val="50000"/>
            </a:srgbClr>
          </a:solidFill>
          <a:ln w="47625">
            <a:solidFill>
              <a:srgbClr val="FFFF00">
                <a:alpha val="5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BB3D8886-2D0B-03DB-2B15-A2CB0127048D}"/>
              </a:ext>
            </a:extLst>
          </p:cNvPr>
          <p:cNvSpPr txBox="1"/>
          <p:nvPr/>
        </p:nvSpPr>
        <p:spPr>
          <a:xfrm>
            <a:off x="609600" y="1493103"/>
            <a:ext cx="3099958" cy="830997"/>
          </a:xfrm>
          <a:prstGeom prst="rect">
            <a:avLst/>
          </a:prstGeom>
          <a:solidFill>
            <a:schemeClr val="bg1"/>
          </a:solidFill>
        </p:spPr>
        <p:txBody>
          <a:bodyPr wrap="square" rtlCol="0">
            <a:spAutoFit/>
          </a:bodyPr>
          <a:lstStyle/>
          <a:p>
            <a:r>
              <a:rPr lang="en-US" sz="4800">
                <a:latin typeface="Aptos Black" panose="020B0004020202020204" pitchFamily="34" charset="0"/>
              </a:rPr>
              <a:t>Bundle #2</a:t>
            </a:r>
          </a:p>
        </p:txBody>
      </p:sp>
    </p:spTree>
    <p:extLst>
      <p:ext uri="{BB962C8B-B14F-4D97-AF65-F5344CB8AC3E}">
        <p14:creationId xmlns:p14="http://schemas.microsoft.com/office/powerpoint/2010/main" val="37125351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721318-CF32-38E8-A0EE-C77BF3C537A5}"/>
            </a:ext>
          </a:extLst>
        </p:cNvPr>
        <p:cNvGrpSpPr/>
        <p:nvPr/>
      </p:nvGrpSpPr>
      <p:grpSpPr>
        <a:xfrm>
          <a:off x="0" y="0"/>
          <a:ext cx="0" cy="0"/>
          <a:chOff x="0" y="0"/>
          <a:chExt cx="0" cy="0"/>
        </a:xfrm>
      </p:grpSpPr>
      <p:grpSp>
        <p:nvGrpSpPr>
          <p:cNvPr id="5122" name="object 2">
            <a:extLst>
              <a:ext uri="{FF2B5EF4-FFF2-40B4-BE49-F238E27FC236}">
                <a16:creationId xmlns:a16="http://schemas.microsoft.com/office/drawing/2014/main" id="{9D529034-344F-90CC-7C98-31CAB785D39D}"/>
              </a:ext>
            </a:extLst>
          </p:cNvPr>
          <p:cNvGrpSpPr>
            <a:grpSpLocks/>
          </p:cNvGrpSpPr>
          <p:nvPr/>
        </p:nvGrpSpPr>
        <p:grpSpPr bwMode="auto">
          <a:xfrm>
            <a:off x="0" y="0"/>
            <a:ext cx="6713538" cy="5448300"/>
            <a:chOff x="0" y="0"/>
            <a:chExt cx="7421880" cy="6022975"/>
          </a:xfrm>
        </p:grpSpPr>
        <p:pic>
          <p:nvPicPr>
            <p:cNvPr id="5123" name="object 3">
              <a:extLst>
                <a:ext uri="{FF2B5EF4-FFF2-40B4-BE49-F238E27FC236}">
                  <a16:creationId xmlns:a16="http://schemas.microsoft.com/office/drawing/2014/main" id="{887783D1-C229-8D14-94E7-0033643DE1C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7421613" cy="60228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4" name="object 4">
              <a:extLst>
                <a:ext uri="{FF2B5EF4-FFF2-40B4-BE49-F238E27FC236}">
                  <a16:creationId xmlns:a16="http://schemas.microsoft.com/office/drawing/2014/main" id="{46A9DCAC-9824-C338-90CA-C479986EF7C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2845" y="153723"/>
              <a:ext cx="2743356" cy="2932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 name="TextBox 2">
            <a:extLst>
              <a:ext uri="{FF2B5EF4-FFF2-40B4-BE49-F238E27FC236}">
                <a16:creationId xmlns:a16="http://schemas.microsoft.com/office/drawing/2014/main" id="{EF4857FC-7173-CCC8-53F8-60CA7171673A}"/>
              </a:ext>
            </a:extLst>
          </p:cNvPr>
          <p:cNvSpPr txBox="1"/>
          <p:nvPr/>
        </p:nvSpPr>
        <p:spPr>
          <a:xfrm>
            <a:off x="5867400" y="342900"/>
            <a:ext cx="11734800" cy="830997"/>
          </a:xfrm>
          <a:prstGeom prst="rect">
            <a:avLst/>
          </a:prstGeom>
          <a:noFill/>
        </p:spPr>
        <p:txBody>
          <a:bodyPr wrap="square" rtlCol="0">
            <a:spAutoFit/>
          </a:bodyPr>
          <a:lstStyle/>
          <a:p>
            <a:r>
              <a:rPr lang="en-US" sz="4800">
                <a:latin typeface="Aptos Black" panose="020B0004020202020204" pitchFamily="34" charset="0"/>
              </a:rPr>
              <a:t>Creating Opportunities from Challenges</a:t>
            </a:r>
          </a:p>
        </p:txBody>
      </p:sp>
      <p:sp>
        <p:nvSpPr>
          <p:cNvPr id="4" name="TextBox 3">
            <a:extLst>
              <a:ext uri="{FF2B5EF4-FFF2-40B4-BE49-F238E27FC236}">
                <a16:creationId xmlns:a16="http://schemas.microsoft.com/office/drawing/2014/main" id="{604D5320-490C-09F4-84B7-DF077250B674}"/>
              </a:ext>
            </a:extLst>
          </p:cNvPr>
          <p:cNvSpPr txBox="1"/>
          <p:nvPr/>
        </p:nvSpPr>
        <p:spPr>
          <a:xfrm>
            <a:off x="8305800" y="1233994"/>
            <a:ext cx="8680232" cy="7848302"/>
          </a:xfrm>
          <a:prstGeom prst="rect">
            <a:avLst/>
          </a:prstGeom>
          <a:noFill/>
        </p:spPr>
        <p:txBody>
          <a:bodyPr wrap="square" rtlCol="0">
            <a:spAutoFit/>
          </a:bodyPr>
          <a:lstStyle/>
          <a:p>
            <a:pPr marL="685800" indent="-685800">
              <a:buFont typeface="Arial" panose="020B0604020202020204" pitchFamily="34" charset="0"/>
              <a:buChar char="•"/>
            </a:pPr>
            <a:r>
              <a:rPr lang="en-US" sz="3600">
                <a:latin typeface="Aptos" panose="020B0004020202020204" pitchFamily="34" charset="0"/>
              </a:rPr>
              <a:t>High Traffic Volume</a:t>
            </a:r>
          </a:p>
          <a:p>
            <a:pPr marL="685800" indent="-685800">
              <a:buFont typeface="Arial" panose="020B0604020202020204" pitchFamily="34" charset="0"/>
              <a:buChar char="•"/>
            </a:pPr>
            <a:r>
              <a:rPr lang="en-US" sz="3600">
                <a:latin typeface="Aptos" panose="020B0004020202020204" pitchFamily="34" charset="0"/>
              </a:rPr>
              <a:t>Complex MOT Planning/Design</a:t>
            </a:r>
          </a:p>
          <a:p>
            <a:pPr marL="685800" indent="-685800">
              <a:buFont typeface="Arial" panose="020B0604020202020204" pitchFamily="34" charset="0"/>
              <a:buChar char="•"/>
            </a:pPr>
            <a:r>
              <a:rPr lang="en-US" sz="3600">
                <a:latin typeface="Aptos" panose="020B0004020202020204" pitchFamily="34" charset="0"/>
              </a:rPr>
              <a:t>Restricted Urban Corridor</a:t>
            </a:r>
          </a:p>
          <a:p>
            <a:pPr marL="685800" indent="-685800">
              <a:buFont typeface="Arial" panose="020B0604020202020204" pitchFamily="34" charset="0"/>
              <a:buChar char="•"/>
            </a:pPr>
            <a:r>
              <a:rPr lang="en-US" sz="3600">
                <a:latin typeface="Aptos" panose="020B0004020202020204" pitchFamily="34" charset="0"/>
              </a:rPr>
              <a:t>Limited Existing ROW</a:t>
            </a:r>
          </a:p>
          <a:p>
            <a:pPr marL="685800" indent="-685800">
              <a:buFont typeface="Arial" panose="020B0604020202020204" pitchFamily="34" charset="0"/>
              <a:buChar char="•"/>
            </a:pPr>
            <a:r>
              <a:rPr lang="en-US" sz="3600">
                <a:latin typeface="Aptos" panose="020B0004020202020204" pitchFamily="34" charset="0"/>
              </a:rPr>
              <a:t>High-cost commercial properties</a:t>
            </a:r>
          </a:p>
          <a:p>
            <a:pPr marL="685800" indent="-685800">
              <a:buFont typeface="Arial" panose="020B0604020202020204" pitchFamily="34" charset="0"/>
              <a:buChar char="•"/>
            </a:pPr>
            <a:r>
              <a:rPr lang="en-US" sz="3600">
                <a:latin typeface="Aptos" panose="020B0004020202020204" pitchFamily="34" charset="0"/>
              </a:rPr>
              <a:t>High Profile Stakeholders</a:t>
            </a:r>
          </a:p>
          <a:p>
            <a:pPr marL="685800" indent="-685800">
              <a:buFont typeface="Arial" panose="020B0604020202020204" pitchFamily="34" charset="0"/>
              <a:buChar char="•"/>
            </a:pPr>
            <a:r>
              <a:rPr lang="en-US" sz="3600">
                <a:latin typeface="Aptos" panose="020B0004020202020204" pitchFamily="34" charset="0"/>
              </a:rPr>
              <a:t>Historic Districts</a:t>
            </a:r>
          </a:p>
          <a:p>
            <a:pPr marL="685800" indent="-685800">
              <a:buFont typeface="Arial" panose="020B0604020202020204" pitchFamily="34" charset="0"/>
              <a:buChar char="•"/>
            </a:pPr>
            <a:r>
              <a:rPr lang="en-US" sz="3600">
                <a:latin typeface="Aptos" panose="020B0004020202020204" pitchFamily="34" charset="0"/>
              </a:rPr>
              <a:t>Medical Districts</a:t>
            </a:r>
          </a:p>
          <a:p>
            <a:pPr marL="685800" indent="-685800">
              <a:buFont typeface="Arial" panose="020B0604020202020204" pitchFamily="34" charset="0"/>
              <a:buChar char="•"/>
            </a:pPr>
            <a:r>
              <a:rPr lang="en-US" sz="3600">
                <a:latin typeface="Aptos" panose="020B0004020202020204" pitchFamily="34" charset="0"/>
              </a:rPr>
              <a:t>Colleges/Universities</a:t>
            </a:r>
          </a:p>
          <a:p>
            <a:pPr marL="685800" indent="-685800">
              <a:buFont typeface="Arial" panose="020B0604020202020204" pitchFamily="34" charset="0"/>
              <a:buChar char="•"/>
            </a:pPr>
            <a:r>
              <a:rPr lang="en-US" sz="3600">
                <a:latin typeface="Aptos" panose="020B0004020202020204" pitchFamily="34" charset="0"/>
              </a:rPr>
              <a:t>Kentucky Expo Center / Fairgrounds</a:t>
            </a:r>
          </a:p>
          <a:p>
            <a:pPr marL="685800" indent="-685800">
              <a:buFont typeface="Arial" panose="020B0604020202020204" pitchFamily="34" charset="0"/>
              <a:buChar char="•"/>
            </a:pPr>
            <a:r>
              <a:rPr lang="en-US" sz="3600">
                <a:latin typeface="Aptos" panose="020B0004020202020204" pitchFamily="34" charset="0"/>
              </a:rPr>
              <a:t>Utilities (active &amp; abandoned)</a:t>
            </a:r>
          </a:p>
          <a:p>
            <a:pPr marL="685800" indent="-685800">
              <a:buFont typeface="Arial" panose="020B0604020202020204" pitchFamily="34" charset="0"/>
              <a:buChar char="•"/>
            </a:pPr>
            <a:r>
              <a:rPr lang="en-US" sz="3600">
                <a:latin typeface="Aptos" panose="020B0004020202020204" pitchFamily="34" charset="0"/>
              </a:rPr>
              <a:t>Existing Bridge Geometrics</a:t>
            </a:r>
          </a:p>
          <a:p>
            <a:pPr marL="685800" indent="-685800">
              <a:buFont typeface="Arial" panose="020B0604020202020204" pitchFamily="34" charset="0"/>
              <a:buChar char="•"/>
            </a:pPr>
            <a:r>
              <a:rPr lang="en-US" sz="3600">
                <a:latin typeface="Aptos" panose="020B0004020202020204" pitchFamily="34" charset="0"/>
              </a:rPr>
              <a:t>Complex Bridge Design</a:t>
            </a:r>
          </a:p>
          <a:p>
            <a:pPr marL="685800" indent="-685800">
              <a:buFont typeface="Arial" panose="020B0604020202020204" pitchFamily="34" charset="0"/>
              <a:buChar char="•"/>
            </a:pPr>
            <a:r>
              <a:rPr lang="en-US" sz="3600">
                <a:latin typeface="Aptos" panose="020B0004020202020204" pitchFamily="34" charset="0"/>
              </a:rPr>
              <a:t>Unique Details and Special Design</a:t>
            </a:r>
          </a:p>
        </p:txBody>
      </p:sp>
      <p:pic>
        <p:nvPicPr>
          <p:cNvPr id="6" name="Picture 5">
            <a:extLst>
              <a:ext uri="{FF2B5EF4-FFF2-40B4-BE49-F238E27FC236}">
                <a16:creationId xmlns:a16="http://schemas.microsoft.com/office/drawing/2014/main" id="{8932AF1C-2B9E-FDE1-D915-F3419A44379E}"/>
              </a:ext>
            </a:extLst>
          </p:cNvPr>
          <p:cNvPicPr>
            <a:picLocks noChangeAspect="1"/>
          </p:cNvPicPr>
          <p:nvPr/>
        </p:nvPicPr>
        <p:blipFill>
          <a:blip r:embed="rId4"/>
          <a:stretch>
            <a:fillRect/>
          </a:stretch>
        </p:blipFill>
        <p:spPr>
          <a:xfrm>
            <a:off x="576835" y="3984332"/>
            <a:ext cx="7300750" cy="5448185"/>
          </a:xfrm>
          <a:prstGeom prst="rect">
            <a:avLst/>
          </a:prstGeom>
          <a:ln w="76200">
            <a:solidFill>
              <a:schemeClr val="tx1"/>
            </a:solidFill>
          </a:ln>
        </p:spPr>
      </p:pic>
      <p:sp>
        <p:nvSpPr>
          <p:cNvPr id="7" name="TextBox 6">
            <a:extLst>
              <a:ext uri="{FF2B5EF4-FFF2-40B4-BE49-F238E27FC236}">
                <a16:creationId xmlns:a16="http://schemas.microsoft.com/office/drawing/2014/main" id="{1B9F630F-8164-D29D-EB61-F12CEF366C84}"/>
              </a:ext>
            </a:extLst>
          </p:cNvPr>
          <p:cNvSpPr txBox="1"/>
          <p:nvPr/>
        </p:nvSpPr>
        <p:spPr>
          <a:xfrm>
            <a:off x="9906000" y="9142393"/>
            <a:ext cx="8001000" cy="954107"/>
          </a:xfrm>
          <a:prstGeom prst="rect">
            <a:avLst/>
          </a:prstGeom>
          <a:noFill/>
        </p:spPr>
        <p:txBody>
          <a:bodyPr wrap="square" rtlCol="0">
            <a:spAutoFit/>
          </a:bodyPr>
          <a:lstStyle/>
          <a:p>
            <a:r>
              <a:rPr lang="en-US" sz="2800" b="1" i="1">
                <a:solidFill>
                  <a:schemeClr val="tx2">
                    <a:lumMod val="60000"/>
                    <a:lumOff val="40000"/>
                  </a:schemeClr>
                </a:solidFill>
              </a:rPr>
              <a:t>“Another first on a project with many firsts</a:t>
            </a:r>
            <a:r>
              <a:rPr lang="en-US" sz="2800">
                <a:solidFill>
                  <a:schemeClr val="tx2">
                    <a:lumMod val="60000"/>
                    <a:lumOff val="40000"/>
                  </a:schemeClr>
                </a:solidFill>
              </a:rPr>
              <a:t>”</a:t>
            </a:r>
          </a:p>
          <a:p>
            <a:r>
              <a:rPr lang="en-US" sz="2800">
                <a:solidFill>
                  <a:schemeClr val="tx2">
                    <a:lumMod val="60000"/>
                    <a:lumOff val="40000"/>
                  </a:schemeClr>
                </a:solidFill>
              </a:rPr>
              <a:t>			     ~ </a:t>
            </a:r>
            <a:r>
              <a:rPr lang="en-US" sz="2800" b="1">
                <a:solidFill>
                  <a:schemeClr val="tx2">
                    <a:lumMod val="60000"/>
                    <a:lumOff val="40000"/>
                  </a:schemeClr>
                </a:solidFill>
              </a:rPr>
              <a:t>Adam Ross - KYTC </a:t>
            </a:r>
          </a:p>
        </p:txBody>
      </p:sp>
    </p:spTree>
    <p:extLst>
      <p:ext uri="{BB962C8B-B14F-4D97-AF65-F5344CB8AC3E}">
        <p14:creationId xmlns:p14="http://schemas.microsoft.com/office/powerpoint/2010/main" val="14964485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7170" name="object 2">
            <a:extLst>
              <a:ext uri="{FF2B5EF4-FFF2-40B4-BE49-F238E27FC236}">
                <a16:creationId xmlns:a16="http://schemas.microsoft.com/office/drawing/2014/main" id="{6C068C9F-21C6-375E-684A-B785A9E1DE98}"/>
              </a:ext>
            </a:extLst>
          </p:cNvPr>
          <p:cNvGrpSpPr>
            <a:grpSpLocks/>
          </p:cNvGrpSpPr>
          <p:nvPr/>
        </p:nvGrpSpPr>
        <p:grpSpPr bwMode="auto">
          <a:xfrm>
            <a:off x="18197" y="7106038"/>
            <a:ext cx="14363700" cy="3141662"/>
            <a:chOff x="0" y="7145073"/>
            <a:chExt cx="14364335" cy="3141980"/>
          </a:xfrm>
        </p:grpSpPr>
        <p:pic>
          <p:nvPicPr>
            <p:cNvPr id="7171" name="object 3">
              <a:extLst>
                <a:ext uri="{FF2B5EF4-FFF2-40B4-BE49-F238E27FC236}">
                  <a16:creationId xmlns:a16="http://schemas.microsoft.com/office/drawing/2014/main" id="{25CC8F3A-49A3-4BF6-455F-1FB3DEDA6F1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7597076"/>
              <a:ext cx="14363865" cy="26899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2" name="object 4">
              <a:extLst>
                <a:ext uri="{FF2B5EF4-FFF2-40B4-BE49-F238E27FC236}">
                  <a16:creationId xmlns:a16="http://schemas.microsoft.com/office/drawing/2014/main" id="{8FCF12F0-5D77-95AC-645F-EC31490E7BA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9045" y="7145073"/>
              <a:ext cx="2743356" cy="2932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 name="TextBox 2">
            <a:extLst>
              <a:ext uri="{FF2B5EF4-FFF2-40B4-BE49-F238E27FC236}">
                <a16:creationId xmlns:a16="http://schemas.microsoft.com/office/drawing/2014/main" id="{A08FE5A3-5AFC-B983-D5B2-5E85B4B20B78}"/>
              </a:ext>
            </a:extLst>
          </p:cNvPr>
          <p:cNvSpPr txBox="1"/>
          <p:nvPr/>
        </p:nvSpPr>
        <p:spPr>
          <a:xfrm>
            <a:off x="1295400" y="800100"/>
            <a:ext cx="14706600" cy="830997"/>
          </a:xfrm>
          <a:prstGeom prst="rect">
            <a:avLst/>
          </a:prstGeom>
          <a:noFill/>
        </p:spPr>
        <p:txBody>
          <a:bodyPr wrap="square" rtlCol="0">
            <a:spAutoFit/>
          </a:bodyPr>
          <a:lstStyle/>
          <a:p>
            <a:r>
              <a:rPr lang="en-US" sz="4800">
                <a:latin typeface="Aptos Black" panose="020B0004020202020204" pitchFamily="34" charset="0"/>
              </a:rPr>
              <a:t>I-65 Central Corridor Setting | Historic Districts</a:t>
            </a:r>
          </a:p>
        </p:txBody>
      </p:sp>
      <p:sp>
        <p:nvSpPr>
          <p:cNvPr id="7" name="TextBox 6">
            <a:extLst>
              <a:ext uri="{FF2B5EF4-FFF2-40B4-BE49-F238E27FC236}">
                <a16:creationId xmlns:a16="http://schemas.microsoft.com/office/drawing/2014/main" id="{F2CA3B46-69E1-B880-CEDA-F289062F46BB}"/>
              </a:ext>
            </a:extLst>
          </p:cNvPr>
          <p:cNvSpPr txBox="1"/>
          <p:nvPr/>
        </p:nvSpPr>
        <p:spPr>
          <a:xfrm>
            <a:off x="11506200" y="2038700"/>
            <a:ext cx="6095999" cy="1815882"/>
          </a:xfrm>
          <a:prstGeom prst="rect">
            <a:avLst/>
          </a:prstGeom>
          <a:noFill/>
          <a:ln w="82550">
            <a:solidFill>
              <a:schemeClr val="tx1"/>
            </a:solidFill>
          </a:ln>
        </p:spPr>
        <p:txBody>
          <a:bodyPr wrap="square" rtlCol="0">
            <a:spAutoFit/>
          </a:bodyPr>
          <a:lstStyle/>
          <a:p>
            <a:pPr algn="ctr"/>
            <a:r>
              <a:rPr lang="en-US" sz="2800" i="0">
                <a:effectLst/>
                <a:latin typeface="Aptos" panose="020B0004020202020204" pitchFamily="34" charset="0"/>
              </a:rPr>
              <a:t>Old Louisville is the </a:t>
            </a:r>
            <a:r>
              <a:rPr lang="en-US" sz="2800" i="1" u="sng">
                <a:effectLst/>
                <a:latin typeface="Aptos" panose="020B0004020202020204" pitchFamily="34" charset="0"/>
              </a:rPr>
              <a:t>3rd largest Historical Preservation District in the U.S.</a:t>
            </a:r>
            <a:r>
              <a:rPr lang="en-US" sz="2800" i="0">
                <a:effectLst/>
                <a:latin typeface="Aptos" panose="020B0004020202020204" pitchFamily="34" charset="0"/>
              </a:rPr>
              <a:t> given its number of restored Victorian homes.  </a:t>
            </a:r>
            <a:endParaRPr lang="en-US" sz="2800">
              <a:latin typeface="Aptos" panose="020B0004020202020204" pitchFamily="34" charset="0"/>
            </a:endParaRPr>
          </a:p>
        </p:txBody>
      </p:sp>
      <p:pic>
        <p:nvPicPr>
          <p:cNvPr id="9" name="Picture 2" descr="Old Louisville">
            <a:extLst>
              <a:ext uri="{FF2B5EF4-FFF2-40B4-BE49-F238E27FC236}">
                <a16:creationId xmlns:a16="http://schemas.microsoft.com/office/drawing/2014/main" id="{956BAAD0-AD74-44F7-CD49-CB569220015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582185" y="4119653"/>
            <a:ext cx="5944027" cy="4128647"/>
          </a:xfrm>
          <a:prstGeom prst="rect">
            <a:avLst/>
          </a:prstGeom>
          <a:noFill/>
          <a:ln w="82550">
            <a:solidFill>
              <a:schemeClr val="tx1"/>
            </a:solidFill>
          </a:ln>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1B09384A-4579-2602-7A86-BD9A4CA17690}"/>
              </a:ext>
            </a:extLst>
          </p:cNvPr>
          <p:cNvPicPr>
            <a:picLocks noChangeAspect="1"/>
          </p:cNvPicPr>
          <p:nvPr/>
        </p:nvPicPr>
        <p:blipFill>
          <a:blip r:embed="rId5"/>
          <a:stretch>
            <a:fillRect/>
          </a:stretch>
        </p:blipFill>
        <p:spPr>
          <a:xfrm>
            <a:off x="6763513" y="2049183"/>
            <a:ext cx="4444826" cy="6209600"/>
          </a:xfrm>
          <a:prstGeom prst="rect">
            <a:avLst/>
          </a:prstGeom>
          <a:ln w="38100">
            <a:solidFill>
              <a:schemeClr val="tx1"/>
            </a:solidFill>
          </a:ln>
        </p:spPr>
      </p:pic>
      <p:pic>
        <p:nvPicPr>
          <p:cNvPr id="17" name="Picture 16">
            <a:extLst>
              <a:ext uri="{FF2B5EF4-FFF2-40B4-BE49-F238E27FC236}">
                <a16:creationId xmlns:a16="http://schemas.microsoft.com/office/drawing/2014/main" id="{71D105AB-7436-3E6E-D307-FC443E579248}"/>
              </a:ext>
            </a:extLst>
          </p:cNvPr>
          <p:cNvPicPr>
            <a:picLocks noChangeAspect="1"/>
          </p:cNvPicPr>
          <p:nvPr/>
        </p:nvPicPr>
        <p:blipFill>
          <a:blip r:embed="rId6"/>
          <a:stretch>
            <a:fillRect/>
          </a:stretch>
        </p:blipFill>
        <p:spPr>
          <a:xfrm>
            <a:off x="1383833" y="2097270"/>
            <a:ext cx="4996735" cy="4518416"/>
          </a:xfrm>
          <a:prstGeom prst="rect">
            <a:avLst/>
          </a:prstGeom>
          <a:ln w="82550">
            <a:solidFill>
              <a:schemeClr val="tx1"/>
            </a:solidFill>
          </a:ln>
        </p:spPr>
      </p:pic>
      <p:sp>
        <p:nvSpPr>
          <p:cNvPr id="19" name="TextBox 18">
            <a:extLst>
              <a:ext uri="{FF2B5EF4-FFF2-40B4-BE49-F238E27FC236}">
                <a16:creationId xmlns:a16="http://schemas.microsoft.com/office/drawing/2014/main" id="{46A79C41-E501-4996-6B8B-4FFDB79E585D}"/>
              </a:ext>
            </a:extLst>
          </p:cNvPr>
          <p:cNvSpPr txBox="1"/>
          <p:nvPr/>
        </p:nvSpPr>
        <p:spPr>
          <a:xfrm>
            <a:off x="1666256" y="6799285"/>
            <a:ext cx="4622111" cy="523220"/>
          </a:xfrm>
          <a:prstGeom prst="rect">
            <a:avLst/>
          </a:prstGeom>
          <a:noFill/>
          <a:ln w="57150">
            <a:solidFill>
              <a:schemeClr val="tx1"/>
            </a:solidFill>
          </a:ln>
        </p:spPr>
        <p:txBody>
          <a:bodyPr wrap="square" rtlCol="0">
            <a:spAutoFit/>
          </a:bodyPr>
          <a:lstStyle/>
          <a:p>
            <a:r>
              <a:rPr lang="en-US" sz="2800" b="1">
                <a:latin typeface="Aptos" panose="020B0004020202020204" pitchFamily="34" charset="0"/>
              </a:rPr>
              <a:t>Seminary Hall – Broadway</a:t>
            </a:r>
          </a:p>
        </p:txBody>
      </p:sp>
      <p:pic>
        <p:nvPicPr>
          <p:cNvPr id="4" name="Picture 3">
            <a:extLst>
              <a:ext uri="{FF2B5EF4-FFF2-40B4-BE49-F238E27FC236}">
                <a16:creationId xmlns:a16="http://schemas.microsoft.com/office/drawing/2014/main" id="{114A3E7F-73C8-0B20-23AB-DF82033738B3}"/>
              </a:ext>
            </a:extLst>
          </p:cNvPr>
          <p:cNvPicPr>
            <a:picLocks noChangeAspect="1"/>
          </p:cNvPicPr>
          <p:nvPr/>
        </p:nvPicPr>
        <p:blipFill>
          <a:blip r:embed="rId7"/>
          <a:stretch>
            <a:fillRect/>
          </a:stretch>
        </p:blipFill>
        <p:spPr>
          <a:xfrm>
            <a:off x="10164851" y="4105119"/>
            <a:ext cx="426949" cy="428781"/>
          </a:xfrm>
          <a:prstGeom prst="rect">
            <a:avLst/>
          </a:prstGeom>
        </p:spPr>
      </p:pic>
      <p:pic>
        <p:nvPicPr>
          <p:cNvPr id="6" name="Picture 5">
            <a:extLst>
              <a:ext uri="{FF2B5EF4-FFF2-40B4-BE49-F238E27FC236}">
                <a16:creationId xmlns:a16="http://schemas.microsoft.com/office/drawing/2014/main" id="{B2282533-BA55-2A4F-D86D-1646F538E359}"/>
              </a:ext>
            </a:extLst>
          </p:cNvPr>
          <p:cNvPicPr>
            <a:picLocks noChangeAspect="1"/>
          </p:cNvPicPr>
          <p:nvPr/>
        </p:nvPicPr>
        <p:blipFill>
          <a:blip r:embed="rId8"/>
          <a:stretch>
            <a:fillRect/>
          </a:stretch>
        </p:blipFill>
        <p:spPr>
          <a:xfrm>
            <a:off x="8305800" y="7557426"/>
            <a:ext cx="5051643" cy="2553026"/>
          </a:xfrm>
          <a:prstGeom prst="rect">
            <a:avLst/>
          </a:prstGeom>
          <a:ln w="82550">
            <a:solidFill>
              <a:schemeClr val="tx1"/>
            </a:solid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581F34-333A-A809-52CE-F1BE693BE20A}"/>
            </a:ext>
          </a:extLst>
        </p:cNvPr>
        <p:cNvGrpSpPr/>
        <p:nvPr/>
      </p:nvGrpSpPr>
      <p:grpSpPr>
        <a:xfrm>
          <a:off x="0" y="0"/>
          <a:ext cx="0" cy="0"/>
          <a:chOff x="0" y="0"/>
          <a:chExt cx="0" cy="0"/>
        </a:xfrm>
      </p:grpSpPr>
      <p:pic>
        <p:nvPicPr>
          <p:cNvPr id="3074" name="object 2">
            <a:extLst>
              <a:ext uri="{FF2B5EF4-FFF2-40B4-BE49-F238E27FC236}">
                <a16:creationId xmlns:a16="http://schemas.microsoft.com/office/drawing/2014/main" id="{7B864143-4E1C-18EA-2B11-ADF1A4ED63F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 y="79375"/>
            <a:ext cx="4116388" cy="3335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5" name="object 3">
            <a:extLst>
              <a:ext uri="{FF2B5EF4-FFF2-40B4-BE49-F238E27FC236}">
                <a16:creationId xmlns:a16="http://schemas.microsoft.com/office/drawing/2014/main" id="{A3F0FE6D-9093-EBB0-6FA8-C047C6237E9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028232" y="79375"/>
            <a:ext cx="5268912" cy="10207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6" name="object 4">
            <a:extLst>
              <a:ext uri="{FF2B5EF4-FFF2-40B4-BE49-F238E27FC236}">
                <a16:creationId xmlns:a16="http://schemas.microsoft.com/office/drawing/2014/main" id="{4628D711-4316-3603-13C4-9BC2A570F3C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038" y="7758670"/>
            <a:ext cx="2239962" cy="2393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741752C4-3228-39A3-6193-3C33778BA234}"/>
              </a:ext>
            </a:extLst>
          </p:cNvPr>
          <p:cNvSpPr txBox="1"/>
          <p:nvPr/>
        </p:nvSpPr>
        <p:spPr>
          <a:xfrm>
            <a:off x="2286000" y="647700"/>
            <a:ext cx="13716000" cy="830997"/>
          </a:xfrm>
          <a:prstGeom prst="rect">
            <a:avLst/>
          </a:prstGeom>
          <a:noFill/>
        </p:spPr>
        <p:txBody>
          <a:bodyPr wrap="square" rtlCol="0">
            <a:spAutoFit/>
          </a:bodyPr>
          <a:lstStyle/>
          <a:p>
            <a:r>
              <a:rPr lang="en-US" sz="4800">
                <a:latin typeface="Aptos Black" panose="020B0004020202020204" pitchFamily="34" charset="0"/>
              </a:rPr>
              <a:t>I-65 Central Corridor Setting | Medical District</a:t>
            </a:r>
          </a:p>
        </p:txBody>
      </p:sp>
      <p:pic>
        <p:nvPicPr>
          <p:cNvPr id="10" name="Picture 9">
            <a:extLst>
              <a:ext uri="{FF2B5EF4-FFF2-40B4-BE49-F238E27FC236}">
                <a16:creationId xmlns:a16="http://schemas.microsoft.com/office/drawing/2014/main" id="{758AA96F-C13C-8647-3059-F39E6FC86C05}"/>
              </a:ext>
            </a:extLst>
          </p:cNvPr>
          <p:cNvPicPr>
            <a:picLocks noChangeAspect="1"/>
          </p:cNvPicPr>
          <p:nvPr/>
        </p:nvPicPr>
        <p:blipFill>
          <a:blip r:embed="rId5"/>
          <a:stretch>
            <a:fillRect/>
          </a:stretch>
        </p:blipFill>
        <p:spPr>
          <a:xfrm>
            <a:off x="640766" y="1468242"/>
            <a:ext cx="4619003" cy="1399322"/>
          </a:xfrm>
          <a:prstGeom prst="rect">
            <a:avLst/>
          </a:prstGeom>
        </p:spPr>
      </p:pic>
      <p:pic>
        <p:nvPicPr>
          <p:cNvPr id="12" name="Picture 11">
            <a:extLst>
              <a:ext uri="{FF2B5EF4-FFF2-40B4-BE49-F238E27FC236}">
                <a16:creationId xmlns:a16="http://schemas.microsoft.com/office/drawing/2014/main" id="{2911DA20-49F4-A4C2-C3F6-1DFFBBCEC768}"/>
              </a:ext>
            </a:extLst>
          </p:cNvPr>
          <p:cNvPicPr>
            <a:picLocks noChangeAspect="1"/>
          </p:cNvPicPr>
          <p:nvPr/>
        </p:nvPicPr>
        <p:blipFill>
          <a:blip r:embed="rId6"/>
          <a:stretch>
            <a:fillRect/>
          </a:stretch>
        </p:blipFill>
        <p:spPr>
          <a:xfrm>
            <a:off x="2398932" y="6959259"/>
            <a:ext cx="5525868" cy="2942736"/>
          </a:xfrm>
          <a:prstGeom prst="rect">
            <a:avLst/>
          </a:prstGeom>
        </p:spPr>
      </p:pic>
      <p:pic>
        <p:nvPicPr>
          <p:cNvPr id="14" name="Picture 13">
            <a:extLst>
              <a:ext uri="{FF2B5EF4-FFF2-40B4-BE49-F238E27FC236}">
                <a16:creationId xmlns:a16="http://schemas.microsoft.com/office/drawing/2014/main" id="{64E2AA32-64F7-3277-27D6-C7D502B3315F}"/>
              </a:ext>
            </a:extLst>
          </p:cNvPr>
          <p:cNvPicPr>
            <a:picLocks noChangeAspect="1"/>
          </p:cNvPicPr>
          <p:nvPr/>
        </p:nvPicPr>
        <p:blipFill>
          <a:blip r:embed="rId7"/>
          <a:stretch>
            <a:fillRect/>
          </a:stretch>
        </p:blipFill>
        <p:spPr>
          <a:xfrm>
            <a:off x="8028333" y="2896562"/>
            <a:ext cx="7973667" cy="7123738"/>
          </a:xfrm>
          <a:prstGeom prst="rect">
            <a:avLst/>
          </a:prstGeom>
        </p:spPr>
      </p:pic>
      <p:pic>
        <p:nvPicPr>
          <p:cNvPr id="16" name="Picture 15">
            <a:extLst>
              <a:ext uri="{FF2B5EF4-FFF2-40B4-BE49-F238E27FC236}">
                <a16:creationId xmlns:a16="http://schemas.microsoft.com/office/drawing/2014/main" id="{92A5C8AD-E216-A8B0-7CB2-EA95B224EED7}"/>
              </a:ext>
            </a:extLst>
          </p:cNvPr>
          <p:cNvPicPr>
            <a:picLocks noChangeAspect="1"/>
          </p:cNvPicPr>
          <p:nvPr/>
        </p:nvPicPr>
        <p:blipFill>
          <a:blip r:embed="rId8"/>
          <a:stretch>
            <a:fillRect/>
          </a:stretch>
        </p:blipFill>
        <p:spPr>
          <a:xfrm>
            <a:off x="5523324" y="1618551"/>
            <a:ext cx="11674846" cy="1098704"/>
          </a:xfrm>
          <a:prstGeom prst="rect">
            <a:avLst/>
          </a:prstGeom>
        </p:spPr>
      </p:pic>
      <p:pic>
        <p:nvPicPr>
          <p:cNvPr id="18" name="Picture 17">
            <a:extLst>
              <a:ext uri="{FF2B5EF4-FFF2-40B4-BE49-F238E27FC236}">
                <a16:creationId xmlns:a16="http://schemas.microsoft.com/office/drawing/2014/main" id="{A6214A37-2FA5-1570-BE1B-C6486252BF16}"/>
              </a:ext>
            </a:extLst>
          </p:cNvPr>
          <p:cNvPicPr>
            <a:picLocks noChangeAspect="1"/>
          </p:cNvPicPr>
          <p:nvPr/>
        </p:nvPicPr>
        <p:blipFill>
          <a:blip r:embed="rId9"/>
          <a:stretch>
            <a:fillRect/>
          </a:stretch>
        </p:blipFill>
        <p:spPr>
          <a:xfrm>
            <a:off x="1868424" y="2922531"/>
            <a:ext cx="6054310" cy="3949757"/>
          </a:xfrm>
          <a:prstGeom prst="rect">
            <a:avLst/>
          </a:prstGeom>
        </p:spPr>
      </p:pic>
    </p:spTree>
    <p:extLst>
      <p:ext uri="{BB962C8B-B14F-4D97-AF65-F5344CB8AC3E}">
        <p14:creationId xmlns:p14="http://schemas.microsoft.com/office/powerpoint/2010/main" val="17215766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7D7885-9939-EC84-6329-D0A00E35A10A}"/>
            </a:ext>
          </a:extLst>
        </p:cNvPr>
        <p:cNvGrpSpPr/>
        <p:nvPr/>
      </p:nvGrpSpPr>
      <p:grpSpPr>
        <a:xfrm>
          <a:off x="0" y="0"/>
          <a:ext cx="0" cy="0"/>
          <a:chOff x="0" y="0"/>
          <a:chExt cx="0" cy="0"/>
        </a:xfrm>
      </p:grpSpPr>
      <p:pic>
        <p:nvPicPr>
          <p:cNvPr id="4098" name="object 2">
            <a:extLst>
              <a:ext uri="{FF2B5EF4-FFF2-40B4-BE49-F238E27FC236}">
                <a16:creationId xmlns:a16="http://schemas.microsoft.com/office/drawing/2014/main" id="{5A4F09F1-7890-E4A3-4A78-46C3A366582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745913" y="0"/>
            <a:ext cx="6542087" cy="1028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9" name="object 3">
            <a:extLst>
              <a:ext uri="{FF2B5EF4-FFF2-40B4-BE49-F238E27FC236}">
                <a16:creationId xmlns:a16="http://schemas.microsoft.com/office/drawing/2014/main" id="{F6772156-DDBE-F7EA-5F61-76EF96C063D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6773863" cy="301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0" name="object 4">
            <a:extLst>
              <a:ext uri="{FF2B5EF4-FFF2-40B4-BE49-F238E27FC236}">
                <a16:creationId xmlns:a16="http://schemas.microsoft.com/office/drawing/2014/main" id="{2004F89E-05B3-5858-EDD3-7A7F030C767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621000" y="7316788"/>
            <a:ext cx="2743200" cy="293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667BE25F-D9BF-260D-ADB5-63C7106DF244}"/>
              </a:ext>
            </a:extLst>
          </p:cNvPr>
          <p:cNvSpPr txBox="1"/>
          <p:nvPr/>
        </p:nvSpPr>
        <p:spPr>
          <a:xfrm>
            <a:off x="2136776" y="750172"/>
            <a:ext cx="15087600" cy="830997"/>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4800" b="0" i="0" u="none" strike="noStrike" kern="1200" cap="none" spc="0" normalizeH="0" baseline="0" noProof="0">
                <a:ln>
                  <a:noFill/>
                </a:ln>
                <a:solidFill>
                  <a:prstClr val="black"/>
                </a:solidFill>
                <a:effectLst/>
                <a:uLnTx/>
                <a:uFillTx/>
                <a:latin typeface="Aptos Black" panose="020B0004020202020204" pitchFamily="34" charset="0"/>
                <a:ea typeface="+mn-ea"/>
                <a:cs typeface="+mn-cs"/>
              </a:rPr>
              <a:t>I-65 Central Corridor Setting | Dense Urban Corridor</a:t>
            </a:r>
          </a:p>
        </p:txBody>
      </p:sp>
      <p:pic>
        <p:nvPicPr>
          <p:cNvPr id="4" name="Picture 3">
            <a:extLst>
              <a:ext uri="{FF2B5EF4-FFF2-40B4-BE49-F238E27FC236}">
                <a16:creationId xmlns:a16="http://schemas.microsoft.com/office/drawing/2014/main" id="{FA6A5E23-5522-7CA4-0701-F8600D4C1604}"/>
              </a:ext>
            </a:extLst>
          </p:cNvPr>
          <p:cNvPicPr>
            <a:picLocks noChangeAspect="1"/>
          </p:cNvPicPr>
          <p:nvPr/>
        </p:nvPicPr>
        <p:blipFill>
          <a:blip r:embed="rId5"/>
          <a:stretch>
            <a:fillRect/>
          </a:stretch>
        </p:blipFill>
        <p:spPr>
          <a:xfrm>
            <a:off x="304800" y="2363234"/>
            <a:ext cx="5105400" cy="3752786"/>
          </a:xfrm>
          <a:prstGeom prst="rect">
            <a:avLst/>
          </a:prstGeom>
        </p:spPr>
      </p:pic>
      <p:pic>
        <p:nvPicPr>
          <p:cNvPr id="6" name="Picture 5">
            <a:extLst>
              <a:ext uri="{FF2B5EF4-FFF2-40B4-BE49-F238E27FC236}">
                <a16:creationId xmlns:a16="http://schemas.microsoft.com/office/drawing/2014/main" id="{EEE5A48D-661F-9604-2C37-7B20731EEE0C}"/>
              </a:ext>
            </a:extLst>
          </p:cNvPr>
          <p:cNvPicPr>
            <a:picLocks noChangeAspect="1"/>
          </p:cNvPicPr>
          <p:nvPr/>
        </p:nvPicPr>
        <p:blipFill>
          <a:blip r:embed="rId6"/>
          <a:stretch>
            <a:fillRect/>
          </a:stretch>
        </p:blipFill>
        <p:spPr>
          <a:xfrm>
            <a:off x="5727192" y="2363234"/>
            <a:ext cx="3112008" cy="3752786"/>
          </a:xfrm>
          <a:prstGeom prst="rect">
            <a:avLst/>
          </a:prstGeom>
        </p:spPr>
      </p:pic>
      <p:pic>
        <p:nvPicPr>
          <p:cNvPr id="8" name="Picture 7">
            <a:extLst>
              <a:ext uri="{FF2B5EF4-FFF2-40B4-BE49-F238E27FC236}">
                <a16:creationId xmlns:a16="http://schemas.microsoft.com/office/drawing/2014/main" id="{873D2ACC-518A-BC49-B287-6E02ED325E1A}"/>
              </a:ext>
            </a:extLst>
          </p:cNvPr>
          <p:cNvPicPr>
            <a:picLocks noChangeAspect="1"/>
          </p:cNvPicPr>
          <p:nvPr/>
        </p:nvPicPr>
        <p:blipFill>
          <a:blip r:embed="rId7"/>
          <a:stretch>
            <a:fillRect/>
          </a:stretch>
        </p:blipFill>
        <p:spPr>
          <a:xfrm>
            <a:off x="304800" y="6432195"/>
            <a:ext cx="5105400" cy="3511905"/>
          </a:xfrm>
          <a:prstGeom prst="rect">
            <a:avLst/>
          </a:prstGeom>
        </p:spPr>
      </p:pic>
      <p:pic>
        <p:nvPicPr>
          <p:cNvPr id="10" name="Picture 9">
            <a:extLst>
              <a:ext uri="{FF2B5EF4-FFF2-40B4-BE49-F238E27FC236}">
                <a16:creationId xmlns:a16="http://schemas.microsoft.com/office/drawing/2014/main" id="{32DE4AE6-A64F-D936-5113-6F04343893D9}"/>
              </a:ext>
            </a:extLst>
          </p:cNvPr>
          <p:cNvPicPr>
            <a:picLocks noChangeAspect="1"/>
          </p:cNvPicPr>
          <p:nvPr/>
        </p:nvPicPr>
        <p:blipFill>
          <a:blip r:embed="rId8"/>
          <a:stretch>
            <a:fillRect/>
          </a:stretch>
        </p:blipFill>
        <p:spPr>
          <a:xfrm>
            <a:off x="5710748" y="6432195"/>
            <a:ext cx="3128452" cy="3511082"/>
          </a:xfrm>
          <a:prstGeom prst="rect">
            <a:avLst/>
          </a:prstGeom>
        </p:spPr>
      </p:pic>
      <p:pic>
        <p:nvPicPr>
          <p:cNvPr id="12" name="Picture 11">
            <a:extLst>
              <a:ext uri="{FF2B5EF4-FFF2-40B4-BE49-F238E27FC236}">
                <a16:creationId xmlns:a16="http://schemas.microsoft.com/office/drawing/2014/main" id="{70A9CC57-45FA-F0D3-76B8-7E6FBA681D5D}"/>
              </a:ext>
            </a:extLst>
          </p:cNvPr>
          <p:cNvPicPr>
            <a:picLocks noChangeAspect="1"/>
          </p:cNvPicPr>
          <p:nvPr/>
        </p:nvPicPr>
        <p:blipFill>
          <a:blip r:embed="rId9"/>
          <a:stretch>
            <a:fillRect/>
          </a:stretch>
        </p:blipFill>
        <p:spPr>
          <a:xfrm>
            <a:off x="9124508" y="2363234"/>
            <a:ext cx="6858000" cy="6664547"/>
          </a:xfrm>
          <a:prstGeom prst="rect">
            <a:avLst/>
          </a:prstGeom>
          <a:ln w="34925">
            <a:solidFill>
              <a:schemeClr val="tx1"/>
            </a:solidFill>
          </a:ln>
        </p:spPr>
      </p:pic>
    </p:spTree>
    <p:extLst>
      <p:ext uri="{BB962C8B-B14F-4D97-AF65-F5344CB8AC3E}">
        <p14:creationId xmlns:p14="http://schemas.microsoft.com/office/powerpoint/2010/main" val="3011428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D9EA24-0635-B707-11F1-A21862338548}"/>
            </a:ext>
          </a:extLst>
        </p:cNvPr>
        <p:cNvGrpSpPr/>
        <p:nvPr/>
      </p:nvGrpSpPr>
      <p:grpSpPr>
        <a:xfrm>
          <a:off x="0" y="0"/>
          <a:ext cx="0" cy="0"/>
          <a:chOff x="0" y="0"/>
          <a:chExt cx="0" cy="0"/>
        </a:xfrm>
      </p:grpSpPr>
      <p:pic>
        <p:nvPicPr>
          <p:cNvPr id="6146" name="object 2">
            <a:extLst>
              <a:ext uri="{FF2B5EF4-FFF2-40B4-BE49-F238E27FC236}">
                <a16:creationId xmlns:a16="http://schemas.microsoft.com/office/drawing/2014/main" id="{01CC6FC7-6158-0E7F-4EEE-49996B398BE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8696325" cy="145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 name="object 3">
            <a:extLst>
              <a:ext uri="{FF2B5EF4-FFF2-40B4-BE49-F238E27FC236}">
                <a16:creationId xmlns:a16="http://schemas.microsoft.com/office/drawing/2014/main" id="{431EC3F1-4469-1347-7CEE-5244DCECBDE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452350" y="6937375"/>
            <a:ext cx="5835650" cy="334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8" name="object 4">
            <a:extLst>
              <a:ext uri="{FF2B5EF4-FFF2-40B4-BE49-F238E27FC236}">
                <a16:creationId xmlns:a16="http://schemas.microsoft.com/office/drawing/2014/main" id="{D4A2CCF7-4676-5C57-424A-7A08F44A30F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86100" y="7634288"/>
            <a:ext cx="2481263" cy="265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BDD5E90D-7E3C-9E4F-AC32-2A7749B76094}"/>
              </a:ext>
            </a:extLst>
          </p:cNvPr>
          <p:cNvSpPr txBox="1"/>
          <p:nvPr/>
        </p:nvSpPr>
        <p:spPr>
          <a:xfrm>
            <a:off x="1028700" y="3066008"/>
            <a:ext cx="16230600" cy="4154984"/>
          </a:xfrm>
          <a:prstGeom prst="rect">
            <a:avLst/>
          </a:prstGeom>
          <a:noFill/>
        </p:spPr>
        <p:txBody>
          <a:bodyPr wrap="square" rtlCol="0">
            <a:spAutoFit/>
          </a:bodyPr>
          <a:lstStyle/>
          <a:p>
            <a:pPr algn="ctr"/>
            <a:r>
              <a:rPr lang="en-US" sz="8800">
                <a:latin typeface="Aptos Black" panose="020B0004020202020204" pitchFamily="34" charset="0"/>
              </a:rPr>
              <a:t>Tackling</a:t>
            </a:r>
            <a:r>
              <a:rPr lang="en-US" sz="4800">
                <a:latin typeface="Aptos Black" panose="020B0004020202020204" pitchFamily="34" charset="0"/>
              </a:rPr>
              <a:t> </a:t>
            </a:r>
            <a:r>
              <a:rPr lang="en-US" sz="8800">
                <a:latin typeface="Aptos Black" panose="020B0004020202020204" pitchFamily="34" charset="0"/>
              </a:rPr>
              <a:t>the Challenges</a:t>
            </a:r>
          </a:p>
          <a:p>
            <a:pPr algn="ctr"/>
            <a:endParaRPr lang="en-US" sz="8800">
              <a:latin typeface="Aptos Black" panose="020B0004020202020204" pitchFamily="34" charset="0"/>
            </a:endParaRPr>
          </a:p>
          <a:p>
            <a:pPr algn="ctr"/>
            <a:r>
              <a:rPr lang="en-US" sz="8000">
                <a:latin typeface="Aptos Black" panose="020B0004020202020204" pitchFamily="34" charset="0"/>
              </a:rPr>
              <a:t>Preconstruction Coordination</a:t>
            </a:r>
          </a:p>
        </p:txBody>
      </p:sp>
      <p:pic>
        <p:nvPicPr>
          <p:cNvPr id="4" name="Picture 3" descr="A blue and white logo&#10;&#10;Description automatically generated">
            <a:extLst>
              <a:ext uri="{FF2B5EF4-FFF2-40B4-BE49-F238E27FC236}">
                <a16:creationId xmlns:a16="http://schemas.microsoft.com/office/drawing/2014/main" id="{F4811D60-42CF-8609-4904-6F994B282E68}"/>
              </a:ext>
            </a:extLst>
          </p:cNvPr>
          <p:cNvPicPr>
            <a:picLocks noChangeAspect="1"/>
          </p:cNvPicPr>
          <p:nvPr/>
        </p:nvPicPr>
        <p:blipFill>
          <a:blip r:embed="rId5">
            <a:alphaModFix/>
            <a:extLst>
              <a:ext uri="{28A0092B-C50C-407E-A947-70E740481C1C}">
                <a14:useLocalDpi xmlns:a14="http://schemas.microsoft.com/office/drawing/2010/main" val="0"/>
              </a:ext>
            </a:extLst>
          </a:blip>
          <a:stretch>
            <a:fillRect/>
          </a:stretch>
        </p:blipFill>
        <p:spPr>
          <a:xfrm>
            <a:off x="7772400" y="-4465"/>
            <a:ext cx="9873687" cy="2438400"/>
          </a:xfrm>
          <a:prstGeom prst="rect">
            <a:avLst/>
          </a:prstGeom>
        </p:spPr>
      </p:pic>
    </p:spTree>
    <p:extLst>
      <p:ext uri="{BB962C8B-B14F-4D97-AF65-F5344CB8AC3E}">
        <p14:creationId xmlns:p14="http://schemas.microsoft.com/office/powerpoint/2010/main" val="27645912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A3E77A-DDE8-50D8-0207-CF600BE6B388}"/>
            </a:ext>
          </a:extLst>
        </p:cNvPr>
        <p:cNvGrpSpPr/>
        <p:nvPr/>
      </p:nvGrpSpPr>
      <p:grpSpPr>
        <a:xfrm>
          <a:off x="0" y="0"/>
          <a:ext cx="0" cy="0"/>
          <a:chOff x="0" y="0"/>
          <a:chExt cx="0" cy="0"/>
        </a:xfrm>
      </p:grpSpPr>
      <p:grpSp>
        <p:nvGrpSpPr>
          <p:cNvPr id="7170" name="object 2">
            <a:extLst>
              <a:ext uri="{FF2B5EF4-FFF2-40B4-BE49-F238E27FC236}">
                <a16:creationId xmlns:a16="http://schemas.microsoft.com/office/drawing/2014/main" id="{4D7BBC1E-FC06-73A9-8E65-79228113250F}"/>
              </a:ext>
            </a:extLst>
          </p:cNvPr>
          <p:cNvGrpSpPr>
            <a:grpSpLocks/>
          </p:cNvGrpSpPr>
          <p:nvPr/>
        </p:nvGrpSpPr>
        <p:grpSpPr bwMode="auto">
          <a:xfrm>
            <a:off x="0" y="7145338"/>
            <a:ext cx="14363700" cy="3141662"/>
            <a:chOff x="0" y="7145073"/>
            <a:chExt cx="14364335" cy="3141980"/>
          </a:xfrm>
        </p:grpSpPr>
        <p:pic>
          <p:nvPicPr>
            <p:cNvPr id="7171" name="object 3">
              <a:extLst>
                <a:ext uri="{FF2B5EF4-FFF2-40B4-BE49-F238E27FC236}">
                  <a16:creationId xmlns:a16="http://schemas.microsoft.com/office/drawing/2014/main" id="{A1022840-4311-4B8B-9E0D-9F9A2CD0277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7597076"/>
              <a:ext cx="14363865" cy="26899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2" name="object 4">
              <a:extLst>
                <a:ext uri="{FF2B5EF4-FFF2-40B4-BE49-F238E27FC236}">
                  <a16:creationId xmlns:a16="http://schemas.microsoft.com/office/drawing/2014/main" id="{2E2BD881-7C0C-F4F7-2B55-D02D4A286A9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9045" y="7145073"/>
              <a:ext cx="2743356" cy="2932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 name="TextBox 2">
            <a:extLst>
              <a:ext uri="{FF2B5EF4-FFF2-40B4-BE49-F238E27FC236}">
                <a16:creationId xmlns:a16="http://schemas.microsoft.com/office/drawing/2014/main" id="{321BA38C-7B5C-5D8C-9F7D-2E61F556BDDE}"/>
              </a:ext>
            </a:extLst>
          </p:cNvPr>
          <p:cNvSpPr txBox="1"/>
          <p:nvPr/>
        </p:nvSpPr>
        <p:spPr>
          <a:xfrm>
            <a:off x="762000" y="495300"/>
            <a:ext cx="15316200" cy="830997"/>
          </a:xfrm>
          <a:prstGeom prst="rect">
            <a:avLst/>
          </a:prstGeom>
          <a:noFill/>
        </p:spPr>
        <p:txBody>
          <a:bodyPr wrap="square" rtlCol="0">
            <a:spAutoFit/>
          </a:bodyPr>
          <a:lstStyle/>
          <a:p>
            <a:r>
              <a:rPr lang="en-US" sz="4800">
                <a:latin typeface="Aptos Black" panose="020B0004020202020204" pitchFamily="34" charset="0"/>
              </a:rPr>
              <a:t>Challenge | Preconstruction Coordination Meetings </a:t>
            </a:r>
          </a:p>
        </p:txBody>
      </p:sp>
      <p:sp>
        <p:nvSpPr>
          <p:cNvPr id="4" name="TextBox 3">
            <a:extLst>
              <a:ext uri="{FF2B5EF4-FFF2-40B4-BE49-F238E27FC236}">
                <a16:creationId xmlns:a16="http://schemas.microsoft.com/office/drawing/2014/main" id="{132B263F-F18C-DF4C-3AF2-6CE93A2C5D64}"/>
              </a:ext>
            </a:extLst>
          </p:cNvPr>
          <p:cNvSpPr txBox="1"/>
          <p:nvPr/>
        </p:nvSpPr>
        <p:spPr>
          <a:xfrm>
            <a:off x="762000" y="1797304"/>
            <a:ext cx="10515600" cy="5693866"/>
          </a:xfrm>
          <a:prstGeom prst="rect">
            <a:avLst/>
          </a:prstGeom>
          <a:noFill/>
        </p:spPr>
        <p:txBody>
          <a:bodyPr wrap="square" rtlCol="0">
            <a:spAutoFit/>
          </a:bodyPr>
          <a:lstStyle/>
          <a:p>
            <a:r>
              <a:rPr lang="en-US" sz="3600" b="1" u="sng">
                <a:latin typeface="Aptos" panose="020B0004020202020204" pitchFamily="34" charset="0"/>
              </a:rPr>
              <a:t>Design Task Force Meetings </a:t>
            </a:r>
            <a:r>
              <a:rPr lang="en-US" sz="3600">
                <a:latin typeface="Aptos" panose="020B0004020202020204" pitchFamily="34" charset="0"/>
              </a:rPr>
              <a:t>	</a:t>
            </a:r>
          </a:p>
          <a:p>
            <a:pPr marL="571500" indent="-571500">
              <a:buFont typeface="Arial" panose="020B0604020202020204" pitchFamily="34" charset="0"/>
              <a:buChar char="•"/>
            </a:pPr>
            <a:r>
              <a:rPr lang="en-US" sz="3600">
                <a:latin typeface="Aptos" panose="020B0004020202020204" pitchFamily="34" charset="0"/>
              </a:rPr>
              <a:t>Weekly Design Task Force Meetings (Tues/Fri)</a:t>
            </a:r>
          </a:p>
          <a:p>
            <a:pPr marL="571500" indent="-571500">
              <a:buFont typeface="Arial" panose="020B0604020202020204" pitchFamily="34" charset="0"/>
              <a:buChar char="•"/>
            </a:pPr>
            <a:r>
              <a:rPr lang="en-US" sz="3600">
                <a:latin typeface="Aptos" panose="020B0004020202020204" pitchFamily="34" charset="0"/>
              </a:rPr>
              <a:t>Weekly Risk/Estimate Coordination Meetings (GEC/ICE)</a:t>
            </a:r>
          </a:p>
          <a:p>
            <a:pPr marL="571500" indent="-571500">
              <a:buFont typeface="Arial" panose="020B0604020202020204" pitchFamily="34" charset="0"/>
              <a:buChar char="•"/>
            </a:pPr>
            <a:r>
              <a:rPr lang="en-US" sz="3600">
                <a:latin typeface="Aptos" panose="020B0004020202020204" pitchFamily="34" charset="0"/>
              </a:rPr>
              <a:t>Bi-Weekly Geotech Meetings</a:t>
            </a:r>
          </a:p>
          <a:p>
            <a:pPr marL="571500" indent="-571500">
              <a:buFont typeface="Arial" panose="020B0604020202020204" pitchFamily="34" charset="0"/>
              <a:buChar char="•"/>
            </a:pPr>
            <a:r>
              <a:rPr lang="en-US" sz="3600">
                <a:latin typeface="Aptos" panose="020B0004020202020204" pitchFamily="34" charset="0"/>
              </a:rPr>
              <a:t>Bi-Weekly ROW Meetings</a:t>
            </a:r>
          </a:p>
          <a:p>
            <a:pPr marL="571500" indent="-571500">
              <a:buFont typeface="Arial" panose="020B0604020202020204" pitchFamily="34" charset="0"/>
              <a:buChar char="•"/>
            </a:pPr>
            <a:r>
              <a:rPr lang="en-US" sz="3600">
                <a:latin typeface="Aptos" panose="020B0004020202020204" pitchFamily="34" charset="0"/>
              </a:rPr>
              <a:t>30% / 60% / 90% Pricing Milestone Meetings</a:t>
            </a:r>
          </a:p>
          <a:p>
            <a:pPr marL="571500" indent="-571500">
              <a:buFont typeface="Arial" panose="020B0604020202020204" pitchFamily="34" charset="0"/>
              <a:buChar char="•"/>
            </a:pPr>
            <a:r>
              <a:rPr lang="en-US" sz="3600">
                <a:latin typeface="Aptos" panose="020B0004020202020204" pitchFamily="34" charset="0"/>
              </a:rPr>
              <a:t>Constructability Review Meetings</a:t>
            </a:r>
          </a:p>
          <a:p>
            <a:pPr marL="571500" indent="-571500">
              <a:buFont typeface="Arial" panose="020B0604020202020204" pitchFamily="34" charset="0"/>
              <a:buChar char="•"/>
            </a:pPr>
            <a:r>
              <a:rPr lang="en-US" sz="3600">
                <a:latin typeface="Aptos" panose="020B0004020202020204" pitchFamily="34" charset="0"/>
              </a:rPr>
              <a:t>Quantity/Cost Reconciliation Meetings</a:t>
            </a:r>
          </a:p>
          <a:p>
            <a:pPr marL="571500" indent="-571500">
              <a:buFont typeface="Arial" panose="020B0604020202020204" pitchFamily="34" charset="0"/>
              <a:buChar char="•"/>
            </a:pPr>
            <a:endParaRPr lang="en-US" sz="4000">
              <a:latin typeface="Aptos" panose="020B0004020202020204" pitchFamily="34" charset="0"/>
            </a:endParaRPr>
          </a:p>
        </p:txBody>
      </p:sp>
      <p:pic>
        <p:nvPicPr>
          <p:cNvPr id="5" name="Picture 4">
            <a:extLst>
              <a:ext uri="{FF2B5EF4-FFF2-40B4-BE49-F238E27FC236}">
                <a16:creationId xmlns:a16="http://schemas.microsoft.com/office/drawing/2014/main" id="{729C86CE-5F0D-952E-51DD-6EC95A78617A}"/>
              </a:ext>
            </a:extLst>
          </p:cNvPr>
          <p:cNvPicPr>
            <a:picLocks noChangeAspect="1"/>
          </p:cNvPicPr>
          <p:nvPr/>
        </p:nvPicPr>
        <p:blipFill>
          <a:blip r:embed="rId4"/>
          <a:stretch>
            <a:fillRect/>
          </a:stretch>
        </p:blipFill>
        <p:spPr>
          <a:xfrm>
            <a:off x="11582400" y="1797304"/>
            <a:ext cx="6050604" cy="3545606"/>
          </a:xfrm>
          <a:prstGeom prst="rect">
            <a:avLst/>
          </a:prstGeom>
        </p:spPr>
      </p:pic>
      <p:pic>
        <p:nvPicPr>
          <p:cNvPr id="7" name="Picture 6">
            <a:extLst>
              <a:ext uri="{FF2B5EF4-FFF2-40B4-BE49-F238E27FC236}">
                <a16:creationId xmlns:a16="http://schemas.microsoft.com/office/drawing/2014/main" id="{BA71BF73-2D98-CD65-BBF5-6C9B6669D791}"/>
              </a:ext>
            </a:extLst>
          </p:cNvPr>
          <p:cNvPicPr>
            <a:picLocks noChangeAspect="1"/>
          </p:cNvPicPr>
          <p:nvPr/>
        </p:nvPicPr>
        <p:blipFill>
          <a:blip r:embed="rId5"/>
          <a:stretch>
            <a:fillRect/>
          </a:stretch>
        </p:blipFill>
        <p:spPr>
          <a:xfrm>
            <a:off x="11627955" y="5867985"/>
            <a:ext cx="6005049" cy="3856453"/>
          </a:xfrm>
          <a:prstGeom prst="rect">
            <a:avLst/>
          </a:prstGeom>
        </p:spPr>
      </p:pic>
    </p:spTree>
    <p:extLst>
      <p:ext uri="{BB962C8B-B14F-4D97-AF65-F5344CB8AC3E}">
        <p14:creationId xmlns:p14="http://schemas.microsoft.com/office/powerpoint/2010/main" val="32663425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3EDDD6-6827-20FA-923C-5E1B102C5D48}"/>
            </a:ext>
          </a:extLst>
        </p:cNvPr>
        <p:cNvGrpSpPr/>
        <p:nvPr/>
      </p:nvGrpSpPr>
      <p:grpSpPr>
        <a:xfrm>
          <a:off x="0" y="0"/>
          <a:ext cx="0" cy="0"/>
          <a:chOff x="0" y="0"/>
          <a:chExt cx="0" cy="0"/>
        </a:xfrm>
      </p:grpSpPr>
      <p:grpSp>
        <p:nvGrpSpPr>
          <p:cNvPr id="7170" name="object 2">
            <a:extLst>
              <a:ext uri="{FF2B5EF4-FFF2-40B4-BE49-F238E27FC236}">
                <a16:creationId xmlns:a16="http://schemas.microsoft.com/office/drawing/2014/main" id="{13A92BF9-2E47-14FD-4CF6-50AF0B39B1BB}"/>
              </a:ext>
            </a:extLst>
          </p:cNvPr>
          <p:cNvGrpSpPr>
            <a:grpSpLocks/>
          </p:cNvGrpSpPr>
          <p:nvPr/>
        </p:nvGrpSpPr>
        <p:grpSpPr bwMode="auto">
          <a:xfrm>
            <a:off x="-15240" y="7152018"/>
            <a:ext cx="14363700" cy="3141662"/>
            <a:chOff x="0" y="7145073"/>
            <a:chExt cx="14364335" cy="3141980"/>
          </a:xfrm>
        </p:grpSpPr>
        <p:pic>
          <p:nvPicPr>
            <p:cNvPr id="7171" name="object 3">
              <a:extLst>
                <a:ext uri="{FF2B5EF4-FFF2-40B4-BE49-F238E27FC236}">
                  <a16:creationId xmlns:a16="http://schemas.microsoft.com/office/drawing/2014/main" id="{58952382-16C2-7386-8464-4BA08D4FBA0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7597076"/>
              <a:ext cx="14363865" cy="26899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2" name="object 4">
              <a:extLst>
                <a:ext uri="{FF2B5EF4-FFF2-40B4-BE49-F238E27FC236}">
                  <a16:creationId xmlns:a16="http://schemas.microsoft.com/office/drawing/2014/main" id="{59F16398-E8D4-ABCC-8BB6-4592D74BB8B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9045" y="7145073"/>
              <a:ext cx="2743356" cy="2932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 name="TextBox 2">
            <a:extLst>
              <a:ext uri="{FF2B5EF4-FFF2-40B4-BE49-F238E27FC236}">
                <a16:creationId xmlns:a16="http://schemas.microsoft.com/office/drawing/2014/main" id="{4919C038-CA6A-61EF-FB61-989A799810AF}"/>
              </a:ext>
            </a:extLst>
          </p:cNvPr>
          <p:cNvSpPr txBox="1"/>
          <p:nvPr/>
        </p:nvSpPr>
        <p:spPr>
          <a:xfrm>
            <a:off x="762000" y="495300"/>
            <a:ext cx="15621000" cy="830997"/>
          </a:xfrm>
          <a:prstGeom prst="rect">
            <a:avLst/>
          </a:prstGeom>
          <a:noFill/>
        </p:spPr>
        <p:txBody>
          <a:bodyPr wrap="square" rtlCol="0">
            <a:spAutoFit/>
          </a:bodyPr>
          <a:lstStyle/>
          <a:p>
            <a:r>
              <a:rPr lang="en-US" sz="4800">
                <a:latin typeface="Aptos Black" panose="020B0004020202020204" pitchFamily="34" charset="0"/>
              </a:rPr>
              <a:t>Challenge | Preconstruction Coordination Meetings </a:t>
            </a:r>
          </a:p>
        </p:txBody>
      </p:sp>
      <p:sp>
        <p:nvSpPr>
          <p:cNvPr id="4" name="TextBox 3">
            <a:extLst>
              <a:ext uri="{FF2B5EF4-FFF2-40B4-BE49-F238E27FC236}">
                <a16:creationId xmlns:a16="http://schemas.microsoft.com/office/drawing/2014/main" id="{E77D187F-BA3D-3E54-D08F-107901C9300E}"/>
              </a:ext>
            </a:extLst>
          </p:cNvPr>
          <p:cNvSpPr txBox="1"/>
          <p:nvPr/>
        </p:nvSpPr>
        <p:spPr>
          <a:xfrm>
            <a:off x="838200" y="1866900"/>
            <a:ext cx="8610600" cy="4031873"/>
          </a:xfrm>
          <a:prstGeom prst="rect">
            <a:avLst/>
          </a:prstGeom>
          <a:noFill/>
        </p:spPr>
        <p:txBody>
          <a:bodyPr wrap="square" rtlCol="0">
            <a:spAutoFit/>
          </a:bodyPr>
          <a:lstStyle/>
          <a:p>
            <a:r>
              <a:rPr lang="en-US" sz="4000" b="1" u="sng">
                <a:latin typeface="Aptos" panose="020B0004020202020204" pitchFamily="34" charset="0"/>
              </a:rPr>
              <a:t>Early Utility Coordination Meetings</a:t>
            </a:r>
          </a:p>
          <a:p>
            <a:pPr marL="571500" indent="-571500">
              <a:buFont typeface="Arial" panose="020B0604020202020204" pitchFamily="34" charset="0"/>
              <a:buChar char="•"/>
            </a:pPr>
            <a:r>
              <a:rPr lang="en-US" sz="3600">
                <a:latin typeface="Aptos" panose="020B0004020202020204" pitchFamily="34" charset="0"/>
              </a:rPr>
              <a:t>Monthly Utility Meetings</a:t>
            </a:r>
          </a:p>
          <a:p>
            <a:pPr marL="571500" indent="-571500">
              <a:buFont typeface="Arial" panose="020B0604020202020204" pitchFamily="34" charset="0"/>
              <a:buChar char="•"/>
            </a:pPr>
            <a:r>
              <a:rPr lang="en-US" sz="3600">
                <a:latin typeface="Aptos" panose="020B0004020202020204" pitchFamily="34" charset="0"/>
              </a:rPr>
              <a:t>Potholing/SUE</a:t>
            </a:r>
          </a:p>
          <a:p>
            <a:pPr marL="571500" indent="-571500">
              <a:buFont typeface="Arial" panose="020B0604020202020204" pitchFamily="34" charset="0"/>
              <a:buChar char="•"/>
            </a:pPr>
            <a:r>
              <a:rPr lang="en-US" sz="3600">
                <a:latin typeface="Aptos" panose="020B0004020202020204" pitchFamily="34" charset="0"/>
              </a:rPr>
              <a:t>Video Inspection</a:t>
            </a:r>
          </a:p>
          <a:p>
            <a:pPr marL="1485900" lvl="2" indent="-571500">
              <a:buFont typeface="Arial" panose="020B0604020202020204" pitchFamily="34" charset="0"/>
              <a:buChar char="•"/>
            </a:pPr>
            <a:r>
              <a:rPr lang="en-US" sz="3600">
                <a:latin typeface="Aptos" panose="020B0004020202020204" pitchFamily="34" charset="0"/>
              </a:rPr>
              <a:t>96” Combined Sewer</a:t>
            </a:r>
          </a:p>
          <a:p>
            <a:pPr marL="1485900" lvl="2" indent="-571500">
              <a:buFont typeface="Arial" panose="020B0604020202020204" pitchFamily="34" charset="0"/>
              <a:buChar char="•"/>
            </a:pPr>
            <a:r>
              <a:rPr lang="en-US" sz="3600">
                <a:latin typeface="Aptos" panose="020B0004020202020204" pitchFamily="34" charset="0"/>
              </a:rPr>
              <a:t>108” Combined Sewer</a:t>
            </a:r>
          </a:p>
          <a:p>
            <a:pPr marL="571500" indent="-571500">
              <a:buFont typeface="Arial" panose="020B0604020202020204" pitchFamily="34" charset="0"/>
              <a:buChar char="•"/>
            </a:pPr>
            <a:r>
              <a:rPr lang="en-US" sz="3600">
                <a:latin typeface="Aptos" panose="020B0004020202020204" pitchFamily="34" charset="0"/>
              </a:rPr>
              <a:t>Early Utility Relocation Packages</a:t>
            </a:r>
          </a:p>
        </p:txBody>
      </p:sp>
      <p:pic>
        <p:nvPicPr>
          <p:cNvPr id="5" name="Picture 4">
            <a:extLst>
              <a:ext uri="{FF2B5EF4-FFF2-40B4-BE49-F238E27FC236}">
                <a16:creationId xmlns:a16="http://schemas.microsoft.com/office/drawing/2014/main" id="{AA899A4F-078D-52E2-7DD0-EF13923D9DDF}"/>
              </a:ext>
            </a:extLst>
          </p:cNvPr>
          <p:cNvPicPr>
            <a:picLocks noChangeAspect="1"/>
          </p:cNvPicPr>
          <p:nvPr/>
        </p:nvPicPr>
        <p:blipFill>
          <a:blip r:embed="rId4"/>
          <a:stretch>
            <a:fillRect/>
          </a:stretch>
        </p:blipFill>
        <p:spPr>
          <a:xfrm>
            <a:off x="9982200" y="1731814"/>
            <a:ext cx="6324600" cy="3703478"/>
          </a:xfrm>
          <a:prstGeom prst="rect">
            <a:avLst/>
          </a:prstGeom>
        </p:spPr>
      </p:pic>
      <p:pic>
        <p:nvPicPr>
          <p:cNvPr id="7" name="Picture 6">
            <a:extLst>
              <a:ext uri="{FF2B5EF4-FFF2-40B4-BE49-F238E27FC236}">
                <a16:creationId xmlns:a16="http://schemas.microsoft.com/office/drawing/2014/main" id="{B22009A3-BD4F-36E5-4647-25C274A0763B}"/>
              </a:ext>
            </a:extLst>
          </p:cNvPr>
          <p:cNvPicPr>
            <a:picLocks noChangeAspect="1"/>
          </p:cNvPicPr>
          <p:nvPr/>
        </p:nvPicPr>
        <p:blipFill>
          <a:blip r:embed="rId5"/>
          <a:stretch>
            <a:fillRect/>
          </a:stretch>
        </p:blipFill>
        <p:spPr>
          <a:xfrm>
            <a:off x="9982200" y="5848184"/>
            <a:ext cx="6324600" cy="4234892"/>
          </a:xfrm>
          <a:prstGeom prst="rect">
            <a:avLst/>
          </a:prstGeom>
        </p:spPr>
      </p:pic>
      <p:pic>
        <p:nvPicPr>
          <p:cNvPr id="6" name="Picture 5">
            <a:extLst>
              <a:ext uri="{FF2B5EF4-FFF2-40B4-BE49-F238E27FC236}">
                <a16:creationId xmlns:a16="http://schemas.microsoft.com/office/drawing/2014/main" id="{F2B95FC3-518F-1D96-FFE1-274F352AA248}"/>
              </a:ext>
            </a:extLst>
          </p:cNvPr>
          <p:cNvPicPr>
            <a:picLocks noChangeAspect="1"/>
          </p:cNvPicPr>
          <p:nvPr/>
        </p:nvPicPr>
        <p:blipFill>
          <a:blip r:embed="rId6"/>
          <a:stretch>
            <a:fillRect/>
          </a:stretch>
        </p:blipFill>
        <p:spPr>
          <a:xfrm>
            <a:off x="5535561" y="6488413"/>
            <a:ext cx="3913239" cy="3547910"/>
          </a:xfrm>
          <a:prstGeom prst="rect">
            <a:avLst/>
          </a:prstGeom>
        </p:spPr>
      </p:pic>
    </p:spTree>
    <p:extLst>
      <p:ext uri="{BB962C8B-B14F-4D97-AF65-F5344CB8AC3E}">
        <p14:creationId xmlns:p14="http://schemas.microsoft.com/office/powerpoint/2010/main" val="9559537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4ABCBB-BC5E-1C08-1E73-A452C17D953C}"/>
            </a:ext>
          </a:extLst>
        </p:cNvPr>
        <p:cNvGrpSpPr/>
        <p:nvPr/>
      </p:nvGrpSpPr>
      <p:grpSpPr>
        <a:xfrm>
          <a:off x="0" y="0"/>
          <a:ext cx="0" cy="0"/>
          <a:chOff x="0" y="0"/>
          <a:chExt cx="0" cy="0"/>
        </a:xfrm>
      </p:grpSpPr>
      <p:grpSp>
        <p:nvGrpSpPr>
          <p:cNvPr id="7170" name="object 2">
            <a:extLst>
              <a:ext uri="{FF2B5EF4-FFF2-40B4-BE49-F238E27FC236}">
                <a16:creationId xmlns:a16="http://schemas.microsoft.com/office/drawing/2014/main" id="{5016657C-4961-3530-3421-5BE2A72A62F1}"/>
              </a:ext>
            </a:extLst>
          </p:cNvPr>
          <p:cNvGrpSpPr>
            <a:grpSpLocks/>
          </p:cNvGrpSpPr>
          <p:nvPr/>
        </p:nvGrpSpPr>
        <p:grpSpPr bwMode="auto">
          <a:xfrm>
            <a:off x="-15240" y="7152018"/>
            <a:ext cx="14363700" cy="3141662"/>
            <a:chOff x="0" y="7145073"/>
            <a:chExt cx="14364335" cy="3141980"/>
          </a:xfrm>
        </p:grpSpPr>
        <p:pic>
          <p:nvPicPr>
            <p:cNvPr id="7171" name="object 3">
              <a:extLst>
                <a:ext uri="{FF2B5EF4-FFF2-40B4-BE49-F238E27FC236}">
                  <a16:creationId xmlns:a16="http://schemas.microsoft.com/office/drawing/2014/main" id="{C4EF4C66-2C1F-8AF0-A5BB-728F5D8FB3D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7597076"/>
              <a:ext cx="14363865" cy="26899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2" name="object 4">
              <a:extLst>
                <a:ext uri="{FF2B5EF4-FFF2-40B4-BE49-F238E27FC236}">
                  <a16:creationId xmlns:a16="http://schemas.microsoft.com/office/drawing/2014/main" id="{779E2BB9-E741-52C4-48E8-F0ABC5A860F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9045" y="7145073"/>
              <a:ext cx="2743356" cy="2932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 name="TextBox 2">
            <a:extLst>
              <a:ext uri="{FF2B5EF4-FFF2-40B4-BE49-F238E27FC236}">
                <a16:creationId xmlns:a16="http://schemas.microsoft.com/office/drawing/2014/main" id="{57A6F746-ADBB-10F0-229F-FEFE0B1584CD}"/>
              </a:ext>
            </a:extLst>
          </p:cNvPr>
          <p:cNvSpPr txBox="1"/>
          <p:nvPr/>
        </p:nvSpPr>
        <p:spPr>
          <a:xfrm>
            <a:off x="762000" y="495300"/>
            <a:ext cx="15621000" cy="830997"/>
          </a:xfrm>
          <a:prstGeom prst="rect">
            <a:avLst/>
          </a:prstGeom>
          <a:noFill/>
        </p:spPr>
        <p:txBody>
          <a:bodyPr wrap="square" rtlCol="0">
            <a:spAutoFit/>
          </a:bodyPr>
          <a:lstStyle/>
          <a:p>
            <a:r>
              <a:rPr lang="en-US" sz="4800">
                <a:latin typeface="Aptos Black" panose="020B0004020202020204" pitchFamily="34" charset="0"/>
              </a:rPr>
              <a:t>Challenge | Preconstruction Coordination Meetings </a:t>
            </a:r>
          </a:p>
        </p:txBody>
      </p:sp>
      <p:sp>
        <p:nvSpPr>
          <p:cNvPr id="4" name="TextBox 3">
            <a:extLst>
              <a:ext uri="{FF2B5EF4-FFF2-40B4-BE49-F238E27FC236}">
                <a16:creationId xmlns:a16="http://schemas.microsoft.com/office/drawing/2014/main" id="{87C186A9-CFE9-279D-4B53-29B6F5C4D4BE}"/>
              </a:ext>
            </a:extLst>
          </p:cNvPr>
          <p:cNvSpPr txBox="1"/>
          <p:nvPr/>
        </p:nvSpPr>
        <p:spPr>
          <a:xfrm>
            <a:off x="609600" y="1481345"/>
            <a:ext cx="7962900" cy="4031873"/>
          </a:xfrm>
          <a:prstGeom prst="rect">
            <a:avLst/>
          </a:prstGeom>
          <a:noFill/>
        </p:spPr>
        <p:txBody>
          <a:bodyPr wrap="square" rtlCol="0">
            <a:spAutoFit/>
          </a:bodyPr>
          <a:lstStyle/>
          <a:p>
            <a:r>
              <a:rPr lang="en-US" sz="4000" b="1" u="sng">
                <a:latin typeface="Aptos" panose="020B0004020202020204" pitchFamily="34" charset="0"/>
              </a:rPr>
              <a:t>Early CSX Coordination Meetings</a:t>
            </a:r>
          </a:p>
          <a:p>
            <a:pPr marL="571500" indent="-571500">
              <a:buFont typeface="Arial" panose="020B0604020202020204" pitchFamily="34" charset="0"/>
              <a:buChar char="•"/>
            </a:pPr>
            <a:r>
              <a:rPr lang="en-US" sz="3600">
                <a:latin typeface="Aptos" panose="020B0004020202020204" pitchFamily="34" charset="0"/>
              </a:rPr>
              <a:t>CSX Bi-Weekly Meetings</a:t>
            </a:r>
          </a:p>
          <a:p>
            <a:pPr marL="571500" indent="-571500">
              <a:buFont typeface="Arial" panose="020B0604020202020204" pitchFamily="34" charset="0"/>
              <a:buChar char="•"/>
            </a:pPr>
            <a:r>
              <a:rPr lang="en-US" sz="3600">
                <a:latin typeface="Aptos" panose="020B0004020202020204" pitchFamily="34" charset="0"/>
              </a:rPr>
              <a:t>Collaboration on design progression avoided challenges such as:</a:t>
            </a:r>
          </a:p>
          <a:p>
            <a:pPr marL="1028700" lvl="1" indent="-571500">
              <a:buFont typeface="Courier New" panose="02070309020205020404" pitchFamily="49" charset="0"/>
              <a:buChar char="o"/>
            </a:pPr>
            <a:r>
              <a:rPr lang="en-US" sz="3600">
                <a:latin typeface="Aptos" panose="020B0004020202020204" pitchFamily="34" charset="0"/>
              </a:rPr>
              <a:t>Influence zone for shoring</a:t>
            </a:r>
          </a:p>
          <a:p>
            <a:pPr marL="1028700" lvl="1" indent="-571500">
              <a:buFont typeface="Courier New" panose="02070309020205020404" pitchFamily="49" charset="0"/>
              <a:buChar char="o"/>
            </a:pPr>
            <a:r>
              <a:rPr lang="en-US" sz="3600">
                <a:latin typeface="Aptos" panose="020B0004020202020204" pitchFamily="34" charset="0"/>
              </a:rPr>
              <a:t>Replacement of pedestrian bridge</a:t>
            </a:r>
          </a:p>
          <a:p>
            <a:pPr marL="1028700" lvl="1" indent="-571500">
              <a:buFont typeface="Arial" panose="020B0604020202020204" pitchFamily="34" charset="0"/>
              <a:buChar char="•"/>
            </a:pPr>
            <a:endParaRPr lang="en-US" sz="3600">
              <a:solidFill>
                <a:srgbClr val="FF0000"/>
              </a:solidFill>
              <a:latin typeface="Aptos" panose="020B0004020202020204" pitchFamily="34" charset="0"/>
            </a:endParaRPr>
          </a:p>
        </p:txBody>
      </p:sp>
      <p:pic>
        <p:nvPicPr>
          <p:cNvPr id="6" name="Picture 5">
            <a:extLst>
              <a:ext uri="{FF2B5EF4-FFF2-40B4-BE49-F238E27FC236}">
                <a16:creationId xmlns:a16="http://schemas.microsoft.com/office/drawing/2014/main" id="{23DDA9FA-D0F6-7097-74F8-8B61C011B45C}"/>
              </a:ext>
            </a:extLst>
          </p:cNvPr>
          <p:cNvPicPr>
            <a:picLocks noChangeAspect="1"/>
          </p:cNvPicPr>
          <p:nvPr/>
        </p:nvPicPr>
        <p:blipFill>
          <a:blip r:embed="rId4"/>
          <a:stretch>
            <a:fillRect/>
          </a:stretch>
        </p:blipFill>
        <p:spPr>
          <a:xfrm>
            <a:off x="8639747" y="1664301"/>
            <a:ext cx="9319215" cy="6755799"/>
          </a:xfrm>
          <a:prstGeom prst="rect">
            <a:avLst/>
          </a:prstGeom>
          <a:ln>
            <a:solidFill>
              <a:schemeClr val="accent1"/>
            </a:solidFill>
          </a:ln>
        </p:spPr>
      </p:pic>
      <p:pic>
        <p:nvPicPr>
          <p:cNvPr id="9" name="Picture 8">
            <a:extLst>
              <a:ext uri="{FF2B5EF4-FFF2-40B4-BE49-F238E27FC236}">
                <a16:creationId xmlns:a16="http://schemas.microsoft.com/office/drawing/2014/main" id="{0431BF79-5D45-A60D-D702-96390A3F911B}"/>
              </a:ext>
            </a:extLst>
          </p:cNvPr>
          <p:cNvPicPr>
            <a:picLocks noChangeAspect="1"/>
          </p:cNvPicPr>
          <p:nvPr/>
        </p:nvPicPr>
        <p:blipFill>
          <a:blip r:embed="rId5"/>
          <a:stretch>
            <a:fillRect/>
          </a:stretch>
        </p:blipFill>
        <p:spPr>
          <a:xfrm>
            <a:off x="2967029" y="5212915"/>
            <a:ext cx="5592694" cy="3207185"/>
          </a:xfrm>
          <a:prstGeom prst="rect">
            <a:avLst/>
          </a:prstGeom>
        </p:spPr>
      </p:pic>
      <p:pic>
        <p:nvPicPr>
          <p:cNvPr id="5" name="Picture 4">
            <a:extLst>
              <a:ext uri="{FF2B5EF4-FFF2-40B4-BE49-F238E27FC236}">
                <a16:creationId xmlns:a16="http://schemas.microsoft.com/office/drawing/2014/main" id="{A598FD2D-6CF1-0651-7568-7E3E04A6DB9C}"/>
              </a:ext>
            </a:extLst>
          </p:cNvPr>
          <p:cNvPicPr>
            <a:picLocks noChangeAspect="1"/>
          </p:cNvPicPr>
          <p:nvPr/>
        </p:nvPicPr>
        <p:blipFill>
          <a:blip r:embed="rId6"/>
          <a:stretch>
            <a:fillRect/>
          </a:stretch>
        </p:blipFill>
        <p:spPr>
          <a:xfrm>
            <a:off x="14971318" y="6990858"/>
            <a:ext cx="2349568" cy="1226234"/>
          </a:xfrm>
          <a:prstGeom prst="rect">
            <a:avLst/>
          </a:prstGeom>
        </p:spPr>
      </p:pic>
    </p:spTree>
    <p:extLst>
      <p:ext uri="{BB962C8B-B14F-4D97-AF65-F5344CB8AC3E}">
        <p14:creationId xmlns:p14="http://schemas.microsoft.com/office/powerpoint/2010/main" val="13900981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AB1D36-EA99-C36B-7C4A-23EF709E3597}"/>
            </a:ext>
          </a:extLst>
        </p:cNvPr>
        <p:cNvGrpSpPr/>
        <p:nvPr/>
      </p:nvGrpSpPr>
      <p:grpSpPr>
        <a:xfrm>
          <a:off x="0" y="0"/>
          <a:ext cx="0" cy="0"/>
          <a:chOff x="0" y="0"/>
          <a:chExt cx="0" cy="0"/>
        </a:xfrm>
      </p:grpSpPr>
      <p:grpSp>
        <p:nvGrpSpPr>
          <p:cNvPr id="7170" name="object 2">
            <a:extLst>
              <a:ext uri="{FF2B5EF4-FFF2-40B4-BE49-F238E27FC236}">
                <a16:creationId xmlns:a16="http://schemas.microsoft.com/office/drawing/2014/main" id="{CF29B1E3-199B-C8BE-5B8C-7C11D4384071}"/>
              </a:ext>
            </a:extLst>
          </p:cNvPr>
          <p:cNvGrpSpPr>
            <a:grpSpLocks/>
          </p:cNvGrpSpPr>
          <p:nvPr/>
        </p:nvGrpSpPr>
        <p:grpSpPr bwMode="auto">
          <a:xfrm>
            <a:off x="-15240" y="7152018"/>
            <a:ext cx="14363700" cy="3141662"/>
            <a:chOff x="0" y="7145073"/>
            <a:chExt cx="14364335" cy="3141980"/>
          </a:xfrm>
        </p:grpSpPr>
        <p:pic>
          <p:nvPicPr>
            <p:cNvPr id="7171" name="object 3">
              <a:extLst>
                <a:ext uri="{FF2B5EF4-FFF2-40B4-BE49-F238E27FC236}">
                  <a16:creationId xmlns:a16="http://schemas.microsoft.com/office/drawing/2014/main" id="{7220E70C-2019-9105-26E1-239B19A03E8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7597076"/>
              <a:ext cx="14363865" cy="26899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2" name="object 4">
              <a:extLst>
                <a:ext uri="{FF2B5EF4-FFF2-40B4-BE49-F238E27FC236}">
                  <a16:creationId xmlns:a16="http://schemas.microsoft.com/office/drawing/2014/main" id="{0E3F2AAA-1902-1AAE-0FC6-4523E9BE939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9045" y="7145073"/>
              <a:ext cx="2743356" cy="2932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 name="TextBox 2">
            <a:extLst>
              <a:ext uri="{FF2B5EF4-FFF2-40B4-BE49-F238E27FC236}">
                <a16:creationId xmlns:a16="http://schemas.microsoft.com/office/drawing/2014/main" id="{FACDFD4A-CFFF-BE7F-4331-92F8647B725B}"/>
              </a:ext>
            </a:extLst>
          </p:cNvPr>
          <p:cNvSpPr txBox="1"/>
          <p:nvPr/>
        </p:nvSpPr>
        <p:spPr>
          <a:xfrm>
            <a:off x="762000" y="495300"/>
            <a:ext cx="15240000" cy="830997"/>
          </a:xfrm>
          <a:prstGeom prst="rect">
            <a:avLst/>
          </a:prstGeom>
          <a:noFill/>
        </p:spPr>
        <p:txBody>
          <a:bodyPr wrap="square" rtlCol="0">
            <a:spAutoFit/>
          </a:bodyPr>
          <a:lstStyle/>
          <a:p>
            <a:r>
              <a:rPr lang="en-US" sz="4800">
                <a:latin typeface="Aptos Black" panose="020B0004020202020204" pitchFamily="34" charset="0"/>
              </a:rPr>
              <a:t>Challenge | Preconstruction Coordination Meetings </a:t>
            </a:r>
          </a:p>
        </p:txBody>
      </p:sp>
      <p:sp>
        <p:nvSpPr>
          <p:cNvPr id="4" name="TextBox 3">
            <a:extLst>
              <a:ext uri="{FF2B5EF4-FFF2-40B4-BE49-F238E27FC236}">
                <a16:creationId xmlns:a16="http://schemas.microsoft.com/office/drawing/2014/main" id="{8E4FC461-3260-569C-35EC-75A96E257701}"/>
              </a:ext>
            </a:extLst>
          </p:cNvPr>
          <p:cNvSpPr txBox="1"/>
          <p:nvPr/>
        </p:nvSpPr>
        <p:spPr>
          <a:xfrm>
            <a:off x="971784" y="1648778"/>
            <a:ext cx="16935215" cy="3170099"/>
          </a:xfrm>
          <a:prstGeom prst="rect">
            <a:avLst/>
          </a:prstGeom>
          <a:noFill/>
        </p:spPr>
        <p:txBody>
          <a:bodyPr wrap="square" rtlCol="0">
            <a:spAutoFit/>
          </a:bodyPr>
          <a:lstStyle/>
          <a:p>
            <a:r>
              <a:rPr lang="en-US" sz="4000" b="1" u="sng">
                <a:latin typeface="Aptos" panose="020B0004020202020204" pitchFamily="34" charset="0"/>
              </a:rPr>
              <a:t>Early identification of Staging Areas/ Laydown Yards / Excess Excavation</a:t>
            </a:r>
            <a:endParaRPr lang="en-US" sz="4000" b="1">
              <a:latin typeface="Aptos" panose="020B0004020202020204" pitchFamily="34" charset="0"/>
            </a:endParaRPr>
          </a:p>
          <a:p>
            <a:pPr marL="571500" indent="-571500">
              <a:buFont typeface="Arial" panose="020B0604020202020204" pitchFamily="34" charset="0"/>
              <a:buChar char="•"/>
            </a:pPr>
            <a:r>
              <a:rPr lang="en-US" sz="4000">
                <a:latin typeface="Aptos" panose="020B0004020202020204" pitchFamily="34" charset="0"/>
              </a:rPr>
              <a:t>Allowed NEPA Integration</a:t>
            </a:r>
          </a:p>
          <a:p>
            <a:pPr marL="571500" indent="-571500">
              <a:buFont typeface="Arial" panose="020B0604020202020204" pitchFamily="34" charset="0"/>
              <a:buChar char="•"/>
            </a:pPr>
            <a:r>
              <a:rPr lang="en-US" sz="4000">
                <a:latin typeface="Aptos" panose="020B0004020202020204" pitchFamily="34" charset="0"/>
              </a:rPr>
              <a:t>Conducted advanced HAZMAT Sampling  &amp; Soil Characterization</a:t>
            </a:r>
          </a:p>
          <a:p>
            <a:pPr marL="571500" indent="-571500">
              <a:buFont typeface="Arial" panose="020B0604020202020204" pitchFamily="34" charset="0"/>
              <a:buChar char="•"/>
            </a:pPr>
            <a:r>
              <a:rPr lang="en-US" sz="4000">
                <a:latin typeface="Aptos" panose="020B0004020202020204" pitchFamily="34" charset="0"/>
              </a:rPr>
              <a:t>Coordinated for Right of Way acquisition</a:t>
            </a:r>
          </a:p>
          <a:p>
            <a:pPr marL="571500" indent="-571500">
              <a:buFont typeface="Arial" panose="020B0604020202020204" pitchFamily="34" charset="0"/>
              <a:buChar char="•"/>
            </a:pPr>
            <a:r>
              <a:rPr lang="en-US" sz="4000">
                <a:latin typeface="Aptos" panose="020B0004020202020204" pitchFamily="34" charset="0"/>
              </a:rPr>
              <a:t>Improved construction productivity </a:t>
            </a:r>
          </a:p>
        </p:txBody>
      </p:sp>
      <p:pic>
        <p:nvPicPr>
          <p:cNvPr id="5" name="Picture 4">
            <a:extLst>
              <a:ext uri="{FF2B5EF4-FFF2-40B4-BE49-F238E27FC236}">
                <a16:creationId xmlns:a16="http://schemas.microsoft.com/office/drawing/2014/main" id="{EA61F84D-3722-71BA-5CF4-49FBABCCF804}"/>
              </a:ext>
            </a:extLst>
          </p:cNvPr>
          <p:cNvPicPr>
            <a:picLocks noChangeAspect="1"/>
          </p:cNvPicPr>
          <p:nvPr/>
        </p:nvPicPr>
        <p:blipFill>
          <a:blip r:embed="rId4"/>
          <a:stretch>
            <a:fillRect/>
          </a:stretch>
        </p:blipFill>
        <p:spPr>
          <a:xfrm>
            <a:off x="8610600" y="5127678"/>
            <a:ext cx="7215908" cy="4359222"/>
          </a:xfrm>
          <a:prstGeom prst="rect">
            <a:avLst/>
          </a:prstGeom>
        </p:spPr>
      </p:pic>
      <p:pic>
        <p:nvPicPr>
          <p:cNvPr id="7" name="Picture 6">
            <a:extLst>
              <a:ext uri="{FF2B5EF4-FFF2-40B4-BE49-F238E27FC236}">
                <a16:creationId xmlns:a16="http://schemas.microsoft.com/office/drawing/2014/main" id="{E11AD7EB-AD8E-A20B-E43A-D23DB27ED14A}"/>
              </a:ext>
            </a:extLst>
          </p:cNvPr>
          <p:cNvPicPr>
            <a:picLocks noChangeAspect="1"/>
          </p:cNvPicPr>
          <p:nvPr/>
        </p:nvPicPr>
        <p:blipFill>
          <a:blip r:embed="rId5"/>
          <a:stretch>
            <a:fillRect/>
          </a:stretch>
        </p:blipFill>
        <p:spPr>
          <a:xfrm>
            <a:off x="3177488" y="5143500"/>
            <a:ext cx="4696068" cy="4343400"/>
          </a:xfrm>
          <a:prstGeom prst="rect">
            <a:avLst/>
          </a:prstGeom>
        </p:spPr>
      </p:pic>
    </p:spTree>
    <p:extLst>
      <p:ext uri="{BB962C8B-B14F-4D97-AF65-F5344CB8AC3E}">
        <p14:creationId xmlns:p14="http://schemas.microsoft.com/office/powerpoint/2010/main" val="719483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A8345E-EE41-248C-0784-572F0CB5BF93}"/>
            </a:ext>
          </a:extLst>
        </p:cNvPr>
        <p:cNvGrpSpPr/>
        <p:nvPr/>
      </p:nvGrpSpPr>
      <p:grpSpPr>
        <a:xfrm>
          <a:off x="0" y="0"/>
          <a:ext cx="0" cy="0"/>
          <a:chOff x="0" y="0"/>
          <a:chExt cx="0" cy="0"/>
        </a:xfrm>
      </p:grpSpPr>
      <p:pic>
        <p:nvPicPr>
          <p:cNvPr id="6146" name="object 2">
            <a:extLst>
              <a:ext uri="{FF2B5EF4-FFF2-40B4-BE49-F238E27FC236}">
                <a16:creationId xmlns:a16="http://schemas.microsoft.com/office/drawing/2014/main" id="{06A0C373-6E9B-3F2A-45E3-E53665AE271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8696325" cy="145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 name="object 3">
            <a:extLst>
              <a:ext uri="{FF2B5EF4-FFF2-40B4-BE49-F238E27FC236}">
                <a16:creationId xmlns:a16="http://schemas.microsoft.com/office/drawing/2014/main" id="{6B8C865E-7CFA-0C29-2399-D3CEDB9A021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452350" y="6937375"/>
            <a:ext cx="5835650" cy="334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8" name="object 4">
            <a:extLst>
              <a:ext uri="{FF2B5EF4-FFF2-40B4-BE49-F238E27FC236}">
                <a16:creationId xmlns:a16="http://schemas.microsoft.com/office/drawing/2014/main" id="{5FE6F9CA-A785-82CD-7B74-2F9CB626219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86100" y="7634288"/>
            <a:ext cx="2481263" cy="265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D9232926-ECEE-DF81-6A09-27B89D078FD0}"/>
              </a:ext>
            </a:extLst>
          </p:cNvPr>
          <p:cNvSpPr txBox="1"/>
          <p:nvPr/>
        </p:nvSpPr>
        <p:spPr>
          <a:xfrm>
            <a:off x="1028700" y="3130848"/>
            <a:ext cx="16230600" cy="4154984"/>
          </a:xfrm>
          <a:prstGeom prst="rect">
            <a:avLst/>
          </a:prstGeom>
          <a:noFill/>
        </p:spPr>
        <p:txBody>
          <a:bodyPr wrap="square" rtlCol="0">
            <a:spAutoFit/>
          </a:bodyPr>
          <a:lstStyle/>
          <a:p>
            <a:pPr algn="ctr"/>
            <a:r>
              <a:rPr lang="en-US" sz="8800">
                <a:latin typeface="Aptos Black" panose="020B0004020202020204" pitchFamily="34" charset="0"/>
              </a:rPr>
              <a:t>Tackling</a:t>
            </a:r>
            <a:r>
              <a:rPr lang="en-US" sz="4800">
                <a:latin typeface="Aptos Black" panose="020B0004020202020204" pitchFamily="34" charset="0"/>
              </a:rPr>
              <a:t> </a:t>
            </a:r>
            <a:r>
              <a:rPr lang="en-US" sz="8800">
                <a:latin typeface="Aptos Black" panose="020B0004020202020204" pitchFamily="34" charset="0"/>
              </a:rPr>
              <a:t>the Challenges</a:t>
            </a:r>
          </a:p>
          <a:p>
            <a:pPr algn="ctr"/>
            <a:endParaRPr lang="en-US" sz="8800">
              <a:latin typeface="Aptos Black" panose="020B0004020202020204" pitchFamily="34" charset="0"/>
            </a:endParaRPr>
          </a:p>
          <a:p>
            <a:pPr algn="ctr"/>
            <a:r>
              <a:rPr lang="en-US" sz="8000">
                <a:latin typeface="Aptos Black" panose="020B0004020202020204" pitchFamily="34" charset="0"/>
              </a:rPr>
              <a:t>MOT Planning and Design</a:t>
            </a:r>
          </a:p>
        </p:txBody>
      </p:sp>
      <p:pic>
        <p:nvPicPr>
          <p:cNvPr id="4" name="Picture 3" descr="A blue and white logo&#10;&#10;Description automatically generated">
            <a:extLst>
              <a:ext uri="{FF2B5EF4-FFF2-40B4-BE49-F238E27FC236}">
                <a16:creationId xmlns:a16="http://schemas.microsoft.com/office/drawing/2014/main" id="{B3CE2B20-F38C-ACB2-B239-7259D9F56EC8}"/>
              </a:ext>
            </a:extLst>
          </p:cNvPr>
          <p:cNvPicPr>
            <a:picLocks noChangeAspect="1"/>
          </p:cNvPicPr>
          <p:nvPr/>
        </p:nvPicPr>
        <p:blipFill>
          <a:blip r:embed="rId5">
            <a:alphaModFix/>
            <a:extLst>
              <a:ext uri="{28A0092B-C50C-407E-A947-70E740481C1C}">
                <a14:useLocalDpi xmlns:a14="http://schemas.microsoft.com/office/drawing/2010/main" val="0"/>
              </a:ext>
            </a:extLst>
          </a:blip>
          <a:stretch>
            <a:fillRect/>
          </a:stretch>
        </p:blipFill>
        <p:spPr>
          <a:xfrm>
            <a:off x="7924800" y="236538"/>
            <a:ext cx="9873687" cy="2438400"/>
          </a:xfrm>
          <a:prstGeom prst="rect">
            <a:avLst/>
          </a:prstGeom>
        </p:spPr>
      </p:pic>
    </p:spTree>
    <p:extLst>
      <p:ext uri="{BB962C8B-B14F-4D97-AF65-F5344CB8AC3E}">
        <p14:creationId xmlns:p14="http://schemas.microsoft.com/office/powerpoint/2010/main" val="4060506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28A03A-420B-F695-8046-56C2FBF14E50}"/>
            </a:ext>
          </a:extLst>
        </p:cNvPr>
        <p:cNvGrpSpPr/>
        <p:nvPr/>
      </p:nvGrpSpPr>
      <p:grpSpPr>
        <a:xfrm>
          <a:off x="0" y="0"/>
          <a:ext cx="0" cy="0"/>
          <a:chOff x="0" y="0"/>
          <a:chExt cx="0" cy="0"/>
        </a:xfrm>
      </p:grpSpPr>
      <p:pic>
        <p:nvPicPr>
          <p:cNvPr id="3074" name="object 2">
            <a:extLst>
              <a:ext uri="{FF2B5EF4-FFF2-40B4-BE49-F238E27FC236}">
                <a16:creationId xmlns:a16="http://schemas.microsoft.com/office/drawing/2014/main" id="{90D976B9-F652-4E1C-9304-ADB0C012C8D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298"/>
            <a:ext cx="4116388" cy="3335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6" name="object 4">
            <a:extLst>
              <a:ext uri="{FF2B5EF4-FFF2-40B4-BE49-F238E27FC236}">
                <a16:creationId xmlns:a16="http://schemas.microsoft.com/office/drawing/2014/main" id="{95D8A5A4-67F1-E057-5A28-F233022A349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1594" y="8234704"/>
            <a:ext cx="1662137" cy="17764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4B62466E-EBC6-DAB0-D4E3-0059387D6165}"/>
              </a:ext>
            </a:extLst>
          </p:cNvPr>
          <p:cNvSpPr txBox="1"/>
          <p:nvPr/>
        </p:nvSpPr>
        <p:spPr>
          <a:xfrm>
            <a:off x="2555875" y="571500"/>
            <a:ext cx="13563600" cy="830997"/>
          </a:xfrm>
          <a:prstGeom prst="rect">
            <a:avLst/>
          </a:prstGeom>
          <a:noFill/>
        </p:spPr>
        <p:txBody>
          <a:bodyPr wrap="square" rtlCol="0">
            <a:spAutoFit/>
          </a:bodyPr>
          <a:lstStyle/>
          <a:p>
            <a:r>
              <a:rPr lang="en-US" sz="4800">
                <a:latin typeface="Aptos Black" panose="020B0004020202020204" pitchFamily="34" charset="0"/>
              </a:rPr>
              <a:t>Challenge | MOT Planning and Design</a:t>
            </a:r>
          </a:p>
        </p:txBody>
      </p:sp>
      <p:pic>
        <p:nvPicPr>
          <p:cNvPr id="5" name="Picture 4">
            <a:extLst>
              <a:ext uri="{FF2B5EF4-FFF2-40B4-BE49-F238E27FC236}">
                <a16:creationId xmlns:a16="http://schemas.microsoft.com/office/drawing/2014/main" id="{6955C185-A6B6-5FCD-5198-5A576B54111B}"/>
              </a:ext>
            </a:extLst>
          </p:cNvPr>
          <p:cNvPicPr>
            <a:picLocks noChangeAspect="1"/>
          </p:cNvPicPr>
          <p:nvPr/>
        </p:nvPicPr>
        <p:blipFill>
          <a:blip r:embed="rId5"/>
          <a:stretch>
            <a:fillRect/>
          </a:stretch>
        </p:blipFill>
        <p:spPr>
          <a:xfrm>
            <a:off x="13349092" y="1402497"/>
            <a:ext cx="4320883" cy="3863211"/>
          </a:xfrm>
          <a:prstGeom prst="rect">
            <a:avLst/>
          </a:prstGeom>
        </p:spPr>
      </p:pic>
      <p:pic>
        <p:nvPicPr>
          <p:cNvPr id="16" name="Picture 15" descr="A map of a city&#10;&#10;AI-generated content may be incorrect.">
            <a:extLst>
              <a:ext uri="{FF2B5EF4-FFF2-40B4-BE49-F238E27FC236}">
                <a16:creationId xmlns:a16="http://schemas.microsoft.com/office/drawing/2014/main" id="{C08AC799-C663-B1B7-1F13-F6D394C6D710}"/>
              </a:ext>
            </a:extLst>
          </p:cNvPr>
          <p:cNvPicPr>
            <a:picLocks noChangeAspect="1"/>
          </p:cNvPicPr>
          <p:nvPr/>
        </p:nvPicPr>
        <p:blipFill>
          <a:blip r:embed="rId6"/>
          <a:stretch>
            <a:fillRect/>
          </a:stretch>
        </p:blipFill>
        <p:spPr>
          <a:xfrm>
            <a:off x="9028210" y="1795397"/>
            <a:ext cx="4320882" cy="2956486"/>
          </a:xfrm>
          <a:prstGeom prst="rect">
            <a:avLst/>
          </a:prstGeom>
        </p:spPr>
      </p:pic>
      <p:pic>
        <p:nvPicPr>
          <p:cNvPr id="18" name="Picture 17">
            <a:extLst>
              <a:ext uri="{FF2B5EF4-FFF2-40B4-BE49-F238E27FC236}">
                <a16:creationId xmlns:a16="http://schemas.microsoft.com/office/drawing/2014/main" id="{AAEC55D4-0392-E896-0527-8956E7D43369}"/>
              </a:ext>
            </a:extLst>
          </p:cNvPr>
          <p:cNvPicPr>
            <a:picLocks noChangeAspect="1"/>
          </p:cNvPicPr>
          <p:nvPr/>
        </p:nvPicPr>
        <p:blipFill>
          <a:blip r:embed="rId7"/>
          <a:stretch>
            <a:fillRect/>
          </a:stretch>
        </p:blipFill>
        <p:spPr>
          <a:xfrm>
            <a:off x="8845960" y="5349065"/>
            <a:ext cx="8346256" cy="4662041"/>
          </a:xfrm>
          <a:prstGeom prst="rect">
            <a:avLst/>
          </a:prstGeom>
        </p:spPr>
      </p:pic>
      <p:sp>
        <p:nvSpPr>
          <p:cNvPr id="20" name="TextBox 27">
            <a:extLst>
              <a:ext uri="{FF2B5EF4-FFF2-40B4-BE49-F238E27FC236}">
                <a16:creationId xmlns:a16="http://schemas.microsoft.com/office/drawing/2014/main" id="{07493083-2B31-8E66-67B8-461E5246A779}"/>
              </a:ext>
            </a:extLst>
          </p:cNvPr>
          <p:cNvSpPr txBox="1"/>
          <p:nvPr/>
        </p:nvSpPr>
        <p:spPr>
          <a:xfrm>
            <a:off x="212009" y="1489686"/>
            <a:ext cx="9453799" cy="7001917"/>
          </a:xfrm>
          <a:prstGeom prst="rect">
            <a:avLst/>
          </a:prstGeom>
          <a:noFill/>
        </p:spPr>
        <p:txBody>
          <a:bodyPr wrap="square" lIns="137160" tIns="68580" rIns="137160" bIns="6858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3200" b="1" u="sng" dirty="0" err="1">
                <a:latin typeface="Aptos" panose="020B0004020202020204" pitchFamily="34" charset="0"/>
              </a:rPr>
              <a:t>Transmodeler</a:t>
            </a:r>
            <a:r>
              <a:rPr lang="en-US" sz="3200" b="1" u="sng" dirty="0">
                <a:latin typeface="Aptos" panose="020B0004020202020204" pitchFamily="34" charset="0"/>
              </a:rPr>
              <a:t> Regional Model</a:t>
            </a:r>
          </a:p>
          <a:p>
            <a:pPr algn="ctr"/>
            <a:endParaRPr lang="en-US" sz="2800" b="1" u="sng" dirty="0">
              <a:latin typeface="Aptos" panose="020B0004020202020204" pitchFamily="34" charset="0"/>
            </a:endParaRPr>
          </a:p>
          <a:p>
            <a:pPr marL="514350" indent="-514350">
              <a:buFont typeface="Arial"/>
              <a:buChar char="•"/>
            </a:pPr>
            <a:r>
              <a:rPr lang="en-US" sz="3000" dirty="0">
                <a:latin typeface="Aptos" panose="020B0004020202020204" pitchFamily="34" charset="0"/>
              </a:rPr>
              <a:t>Calibration </a:t>
            </a:r>
          </a:p>
          <a:p>
            <a:pPr marL="514350" indent="-514350">
              <a:buFont typeface="Arial"/>
              <a:buChar char="•"/>
            </a:pPr>
            <a:r>
              <a:rPr lang="en-US" sz="3000" dirty="0">
                <a:latin typeface="Aptos" panose="020B0004020202020204" pitchFamily="34" charset="0"/>
              </a:rPr>
              <a:t>Alternatives Analysis </a:t>
            </a:r>
          </a:p>
          <a:p>
            <a:pPr marL="1200150" lvl="1" indent="-514350">
              <a:buFont typeface="Courier New" panose="020B0004020202020204" pitchFamily="34" charset="0"/>
              <a:buChar char="o"/>
            </a:pPr>
            <a:r>
              <a:rPr lang="en-US" sz="3000" dirty="0">
                <a:latin typeface="Aptos" panose="020B0004020202020204" pitchFamily="34" charset="0"/>
              </a:rPr>
              <a:t>Multiple construction scenarios</a:t>
            </a:r>
          </a:p>
          <a:p>
            <a:pPr marL="514350" indent="-514350">
              <a:buFont typeface="Arial" panose="020B0004020202020204" pitchFamily="34" charset="0"/>
              <a:buChar char="•"/>
            </a:pPr>
            <a:r>
              <a:rPr lang="en-US" sz="3000" dirty="0">
                <a:latin typeface="Aptos" panose="020B0004020202020204" pitchFamily="34" charset="0"/>
              </a:rPr>
              <a:t>Results</a:t>
            </a:r>
          </a:p>
          <a:p>
            <a:pPr marL="1200150" lvl="1" indent="-514350">
              <a:buFont typeface="Courier New" panose="020B0004020202020204" pitchFamily="34" charset="0"/>
              <a:buChar char="o"/>
            </a:pPr>
            <a:r>
              <a:rPr lang="en-US" sz="3000" dirty="0">
                <a:latin typeface="Aptos" panose="020B0004020202020204" pitchFamily="34" charset="0"/>
              </a:rPr>
              <a:t>Volumes, LOS, Delay, Queuing &amp; Travel Times</a:t>
            </a:r>
          </a:p>
          <a:p>
            <a:pPr marL="514350" indent="-514350">
              <a:buFont typeface="Arial" panose="020B0004020202020204" pitchFamily="34" charset="0"/>
              <a:buChar char="•"/>
            </a:pPr>
            <a:r>
              <a:rPr lang="en-US" sz="3000" dirty="0">
                <a:latin typeface="Aptos" panose="020B0004020202020204" pitchFamily="34" charset="0"/>
              </a:rPr>
              <a:t>Origin-Destination Analysis</a:t>
            </a:r>
          </a:p>
          <a:p>
            <a:pPr marL="1200150" lvl="1" indent="-514350">
              <a:buFont typeface="Courier New" panose="020B0004020202020204" pitchFamily="34" charset="0"/>
              <a:buChar char="o"/>
            </a:pPr>
            <a:r>
              <a:rPr lang="en-US" sz="3000" dirty="0">
                <a:latin typeface="Aptos" panose="020B0004020202020204" pitchFamily="34" charset="0"/>
              </a:rPr>
              <a:t>10 locations- AM/PM</a:t>
            </a:r>
          </a:p>
          <a:p>
            <a:pPr marL="1200150" lvl="1" indent="-514350">
              <a:buFont typeface="Courier New" panose="020B0004020202020204" pitchFamily="34" charset="0"/>
              <a:buChar char="o"/>
            </a:pPr>
            <a:r>
              <a:rPr lang="en-US" sz="3000" dirty="0">
                <a:latin typeface="Aptos" panose="020B0004020202020204" pitchFamily="34" charset="0"/>
              </a:rPr>
              <a:t>Truck O/D </a:t>
            </a:r>
          </a:p>
          <a:p>
            <a:pPr marL="1200150" lvl="1" indent="-514350">
              <a:buFont typeface="Courier New" panose="020B0004020202020204" pitchFamily="34" charset="0"/>
              <a:buChar char="o"/>
            </a:pPr>
            <a:r>
              <a:rPr lang="en-US" sz="3000" dirty="0">
                <a:latin typeface="Calibri"/>
                <a:ea typeface="Times New Roman" panose="02020603050405020304" pitchFamily="18" charset="0"/>
                <a:cs typeface="Times New Roman"/>
              </a:rPr>
              <a:t>No major increase in delay for most O/D routes (&lt;10 minutes)      </a:t>
            </a:r>
          </a:p>
          <a:p>
            <a:pPr marL="514350" indent="-514350">
              <a:buFont typeface="Arial"/>
              <a:buChar char="•"/>
            </a:pPr>
            <a:r>
              <a:rPr lang="en-US" sz="3000" b="1" u="sng" dirty="0">
                <a:latin typeface="Aptos" panose="020B0004020202020204" pitchFamily="34" charset="0"/>
              </a:rPr>
              <a:t>Identified Mitigation Locations</a:t>
            </a:r>
          </a:p>
          <a:p>
            <a:pPr marL="1200150" lvl="1" indent="-514350">
              <a:buFont typeface="Courier New" panose="020B0004020202020204" pitchFamily="34" charset="0"/>
              <a:buChar char="o"/>
            </a:pPr>
            <a:endParaRPr lang="en-US" sz="2800" dirty="0">
              <a:latin typeface="Calibri"/>
              <a:ea typeface="Times New Roman" panose="02020603050405020304" pitchFamily="18" charset="0"/>
              <a:cs typeface="Times New Roman"/>
            </a:endParaRPr>
          </a:p>
          <a:p>
            <a:pPr marL="685800" lvl="1"/>
            <a:r>
              <a:rPr lang="en-US" sz="2800" dirty="0">
                <a:latin typeface="Calibri"/>
                <a:ea typeface="Times New Roman" panose="02020603050405020304" pitchFamily="18" charset="0"/>
                <a:cs typeface="Times New Roman"/>
              </a:rPr>
              <a:t>     </a:t>
            </a:r>
          </a:p>
        </p:txBody>
      </p:sp>
    </p:spTree>
    <p:extLst>
      <p:ext uri="{BB962C8B-B14F-4D97-AF65-F5344CB8AC3E}">
        <p14:creationId xmlns:p14="http://schemas.microsoft.com/office/powerpoint/2010/main" val="232325011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4ECFE3-BFDA-B435-E06E-AFC7C48E2632}"/>
            </a:ext>
          </a:extLst>
        </p:cNvPr>
        <p:cNvGrpSpPr/>
        <p:nvPr/>
      </p:nvGrpSpPr>
      <p:grpSpPr>
        <a:xfrm>
          <a:off x="0" y="0"/>
          <a:ext cx="0" cy="0"/>
          <a:chOff x="0" y="0"/>
          <a:chExt cx="0" cy="0"/>
        </a:xfrm>
      </p:grpSpPr>
      <p:pic>
        <p:nvPicPr>
          <p:cNvPr id="3074" name="object 2">
            <a:extLst>
              <a:ext uri="{FF2B5EF4-FFF2-40B4-BE49-F238E27FC236}">
                <a16:creationId xmlns:a16="http://schemas.microsoft.com/office/drawing/2014/main" id="{D3256585-B46B-0342-4014-F295C77DC00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298"/>
            <a:ext cx="4116388" cy="3335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F380D5B6-796D-F492-D08C-E4AD307963CC}"/>
              </a:ext>
            </a:extLst>
          </p:cNvPr>
          <p:cNvSpPr txBox="1"/>
          <p:nvPr/>
        </p:nvSpPr>
        <p:spPr>
          <a:xfrm>
            <a:off x="2555875" y="571500"/>
            <a:ext cx="13563600" cy="830997"/>
          </a:xfrm>
          <a:prstGeom prst="rect">
            <a:avLst/>
          </a:prstGeom>
          <a:noFill/>
        </p:spPr>
        <p:txBody>
          <a:bodyPr wrap="square" rtlCol="0">
            <a:spAutoFit/>
          </a:bodyPr>
          <a:lstStyle/>
          <a:p>
            <a:r>
              <a:rPr lang="en-US" sz="4800">
                <a:latin typeface="Aptos Black" panose="020B0004020202020204" pitchFamily="34" charset="0"/>
              </a:rPr>
              <a:t>Challenge | MOT Planning and Design</a:t>
            </a:r>
          </a:p>
        </p:txBody>
      </p:sp>
      <p:sp>
        <p:nvSpPr>
          <p:cNvPr id="4" name="TextBox 3">
            <a:extLst>
              <a:ext uri="{FF2B5EF4-FFF2-40B4-BE49-F238E27FC236}">
                <a16:creationId xmlns:a16="http://schemas.microsoft.com/office/drawing/2014/main" id="{340E6292-1E08-3332-D5B5-1F6F242DCF90}"/>
              </a:ext>
            </a:extLst>
          </p:cNvPr>
          <p:cNvSpPr txBox="1"/>
          <p:nvPr/>
        </p:nvSpPr>
        <p:spPr>
          <a:xfrm>
            <a:off x="479685" y="1619015"/>
            <a:ext cx="9686568" cy="4401205"/>
          </a:xfrm>
          <a:prstGeom prst="rect">
            <a:avLst/>
          </a:prstGeom>
          <a:noFill/>
        </p:spPr>
        <p:txBody>
          <a:bodyPr wrap="square" rtlCol="0">
            <a:spAutoFit/>
          </a:bodyPr>
          <a:lstStyle/>
          <a:p>
            <a:pPr algn="ctr"/>
            <a:r>
              <a:rPr lang="en-US" sz="4000" b="1" dirty="0">
                <a:latin typeface="Aptos" panose="020B0004020202020204" pitchFamily="34" charset="0"/>
              </a:rPr>
              <a:t>Off-Site Safety/Capacity Mitigations</a:t>
            </a:r>
          </a:p>
          <a:p>
            <a:pPr algn="ctr"/>
            <a:endParaRPr lang="en-US" sz="4000" b="1" dirty="0">
              <a:highlight>
                <a:srgbClr val="FFFF00"/>
              </a:highlight>
              <a:latin typeface="Aptos" panose="020B0004020202020204" pitchFamily="34" charset="0"/>
            </a:endParaRPr>
          </a:p>
          <a:p>
            <a:pPr marL="514350" indent="-514350">
              <a:buFont typeface="Arial"/>
              <a:buChar char="•"/>
            </a:pPr>
            <a:r>
              <a:rPr lang="en-US" sz="3200" dirty="0">
                <a:latin typeface="Aptos" panose="020B0004020202020204" pitchFamily="34" charset="0"/>
              </a:rPr>
              <a:t>Temporary Ramp / Lane Closures</a:t>
            </a:r>
          </a:p>
          <a:p>
            <a:pPr marL="914400" marR="0" lvl="1" indent="-514350" defTabSz="914400" latinLnBrk="0">
              <a:lnSpc>
                <a:spcPct val="100000"/>
              </a:lnSpc>
              <a:buClrTx/>
              <a:buSzTx/>
              <a:buFont typeface="Courier New" panose="02070309020205020404" pitchFamily="49" charset="0"/>
              <a:buChar char="o"/>
              <a:tabLst/>
              <a:defRPr/>
            </a:pPr>
            <a:r>
              <a:rPr lang="en-US" sz="3200" dirty="0">
                <a:latin typeface="Aptos" panose="020B0004020202020204" pitchFamily="34" charset="0"/>
              </a:rPr>
              <a:t>Addresses Weaving concerns</a:t>
            </a:r>
          </a:p>
          <a:p>
            <a:pPr marL="514350" indent="-514350">
              <a:buFont typeface="Arial"/>
              <a:buChar char="•"/>
            </a:pPr>
            <a:r>
              <a:rPr lang="en-US" sz="3200" dirty="0">
                <a:latin typeface="Aptos" panose="020B0004020202020204" pitchFamily="34" charset="0"/>
              </a:rPr>
              <a:t>Temporary Ramp Widening </a:t>
            </a:r>
          </a:p>
          <a:p>
            <a:pPr marL="914400" lvl="1" indent="-514350">
              <a:buFont typeface="Courier New" panose="02070309020205020404" pitchFamily="49" charset="0"/>
              <a:buChar char="o"/>
            </a:pPr>
            <a:r>
              <a:rPr lang="en-US" sz="3200" dirty="0">
                <a:latin typeface="Aptos" panose="020B0004020202020204" pitchFamily="34" charset="0"/>
              </a:rPr>
              <a:t>  Additional Capacity</a:t>
            </a:r>
          </a:p>
          <a:p>
            <a:pPr marL="514350" indent="-514350">
              <a:buFont typeface="Arial"/>
              <a:buChar char="•"/>
            </a:pPr>
            <a:endParaRPr lang="en-US" sz="3200" dirty="0">
              <a:latin typeface="Aptos" panose="020B0004020202020204" pitchFamily="34" charset="0"/>
            </a:endParaRPr>
          </a:p>
          <a:p>
            <a:pPr marL="571500" indent="-571500">
              <a:buFont typeface="Arial" panose="020B0604020202020204" pitchFamily="34" charset="0"/>
              <a:buChar char="•"/>
            </a:pPr>
            <a:endParaRPr lang="en-US" sz="4000" dirty="0">
              <a:latin typeface="Aptos" panose="020B0004020202020204" pitchFamily="34" charset="0"/>
            </a:endParaRPr>
          </a:p>
        </p:txBody>
      </p:sp>
      <p:pic>
        <p:nvPicPr>
          <p:cNvPr id="12" name="Picture 11">
            <a:extLst>
              <a:ext uri="{FF2B5EF4-FFF2-40B4-BE49-F238E27FC236}">
                <a16:creationId xmlns:a16="http://schemas.microsoft.com/office/drawing/2014/main" id="{4B5EFA05-BE49-072E-269C-63AEE93AF7B7}"/>
              </a:ext>
            </a:extLst>
          </p:cNvPr>
          <p:cNvPicPr>
            <a:picLocks noChangeAspect="1"/>
          </p:cNvPicPr>
          <p:nvPr/>
        </p:nvPicPr>
        <p:blipFill>
          <a:blip r:embed="rId4"/>
          <a:srcRect b="13349"/>
          <a:stretch>
            <a:fillRect/>
          </a:stretch>
        </p:blipFill>
        <p:spPr>
          <a:xfrm>
            <a:off x="479685" y="5117228"/>
            <a:ext cx="7852449" cy="4276940"/>
          </a:xfrm>
          <a:prstGeom prst="rect">
            <a:avLst/>
          </a:prstGeom>
        </p:spPr>
      </p:pic>
      <p:sp>
        <p:nvSpPr>
          <p:cNvPr id="14" name="TextBox 13">
            <a:extLst>
              <a:ext uri="{FF2B5EF4-FFF2-40B4-BE49-F238E27FC236}">
                <a16:creationId xmlns:a16="http://schemas.microsoft.com/office/drawing/2014/main" id="{4A8CCA2B-01C1-B1FE-1A21-D5780A2FD50E}"/>
              </a:ext>
            </a:extLst>
          </p:cNvPr>
          <p:cNvSpPr txBox="1"/>
          <p:nvPr/>
        </p:nvSpPr>
        <p:spPr>
          <a:xfrm>
            <a:off x="147302" y="9193837"/>
            <a:ext cx="6713295" cy="954107"/>
          </a:xfrm>
          <a:prstGeom prst="rect">
            <a:avLst/>
          </a:prstGeom>
          <a:noFill/>
        </p:spPr>
        <p:txBody>
          <a:bodyPr wrap="square" rtlCol="0">
            <a:spAutoFit/>
          </a:bodyPr>
          <a:lstStyle/>
          <a:p>
            <a:r>
              <a:rPr lang="en-US" sz="2800" dirty="0">
                <a:latin typeface="Aptos Black" panose="020B0004020202020204" pitchFamily="34" charset="0"/>
              </a:rPr>
              <a:t>I-65 Project Website</a:t>
            </a:r>
          </a:p>
          <a:p>
            <a:r>
              <a:rPr lang="en-US" sz="2800" dirty="0">
                <a:latin typeface="Aptos Black" panose="020B0004020202020204" pitchFamily="34" charset="0"/>
                <a:hlinkClick r:id="rId5"/>
              </a:rPr>
              <a:t>https://i65centralcorridor.com</a:t>
            </a:r>
            <a:r>
              <a:rPr lang="en-US" sz="2800" dirty="0">
                <a:latin typeface="Aptos Black" panose="020B0004020202020204" pitchFamily="34" charset="0"/>
              </a:rPr>
              <a:t> </a:t>
            </a:r>
          </a:p>
        </p:txBody>
      </p:sp>
      <p:pic>
        <p:nvPicPr>
          <p:cNvPr id="9" name="Picture 8">
            <a:extLst>
              <a:ext uri="{FF2B5EF4-FFF2-40B4-BE49-F238E27FC236}">
                <a16:creationId xmlns:a16="http://schemas.microsoft.com/office/drawing/2014/main" id="{E222B208-35E0-FBC6-1391-89E7AED2ACDC}"/>
              </a:ext>
            </a:extLst>
          </p:cNvPr>
          <p:cNvPicPr>
            <a:picLocks noChangeAspect="1"/>
          </p:cNvPicPr>
          <p:nvPr/>
        </p:nvPicPr>
        <p:blipFill>
          <a:blip r:embed="rId6"/>
          <a:stretch>
            <a:fillRect/>
          </a:stretch>
        </p:blipFill>
        <p:spPr>
          <a:xfrm>
            <a:off x="10313232" y="1320926"/>
            <a:ext cx="5550181" cy="2974286"/>
          </a:xfrm>
          <a:prstGeom prst="rect">
            <a:avLst/>
          </a:prstGeom>
        </p:spPr>
      </p:pic>
      <p:pic>
        <p:nvPicPr>
          <p:cNvPr id="11" name="object 4">
            <a:extLst>
              <a:ext uri="{FF2B5EF4-FFF2-40B4-BE49-F238E27FC236}">
                <a16:creationId xmlns:a16="http://schemas.microsoft.com/office/drawing/2014/main" id="{C4F6FF1C-169A-3D12-E9CB-D813E07792A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6010392" y="190187"/>
            <a:ext cx="2116010" cy="2261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4">
            <a:extLst>
              <a:ext uri="{FF2B5EF4-FFF2-40B4-BE49-F238E27FC236}">
                <a16:creationId xmlns:a16="http://schemas.microsoft.com/office/drawing/2014/main" id="{EE384AB3-8EF7-02F1-521E-B0BBCDECC30F}"/>
              </a:ext>
            </a:extLst>
          </p:cNvPr>
          <p:cNvPicPr>
            <a:picLocks noChangeAspect="1"/>
          </p:cNvPicPr>
          <p:nvPr/>
        </p:nvPicPr>
        <p:blipFill>
          <a:blip r:embed="rId8"/>
          <a:stretch>
            <a:fillRect/>
          </a:stretch>
        </p:blipFill>
        <p:spPr>
          <a:xfrm>
            <a:off x="12480057" y="4279005"/>
            <a:ext cx="5163366" cy="2760140"/>
          </a:xfrm>
          <a:prstGeom prst="rect">
            <a:avLst/>
          </a:prstGeom>
        </p:spPr>
      </p:pic>
      <p:pic>
        <p:nvPicPr>
          <p:cNvPr id="17" name="Picture 16">
            <a:extLst>
              <a:ext uri="{FF2B5EF4-FFF2-40B4-BE49-F238E27FC236}">
                <a16:creationId xmlns:a16="http://schemas.microsoft.com/office/drawing/2014/main" id="{A8621403-C220-0137-2A15-68335C3C0369}"/>
              </a:ext>
            </a:extLst>
          </p:cNvPr>
          <p:cNvPicPr>
            <a:picLocks noChangeAspect="1"/>
          </p:cNvPicPr>
          <p:nvPr/>
        </p:nvPicPr>
        <p:blipFill>
          <a:blip r:embed="rId9"/>
          <a:stretch>
            <a:fillRect/>
          </a:stretch>
        </p:blipFill>
        <p:spPr>
          <a:xfrm>
            <a:off x="10700806" y="7022938"/>
            <a:ext cx="5715073" cy="2931652"/>
          </a:xfrm>
          <a:prstGeom prst="rect">
            <a:avLst/>
          </a:prstGeom>
        </p:spPr>
      </p:pic>
    </p:spTree>
    <p:extLst>
      <p:ext uri="{BB962C8B-B14F-4D97-AF65-F5344CB8AC3E}">
        <p14:creationId xmlns:p14="http://schemas.microsoft.com/office/powerpoint/2010/main" val="358317261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5610C6-CD2C-CBA7-93D2-958CAC623E42}"/>
            </a:ext>
          </a:extLst>
        </p:cNvPr>
        <p:cNvGrpSpPr/>
        <p:nvPr/>
      </p:nvGrpSpPr>
      <p:grpSpPr>
        <a:xfrm>
          <a:off x="0" y="0"/>
          <a:ext cx="0" cy="0"/>
          <a:chOff x="0" y="0"/>
          <a:chExt cx="0" cy="0"/>
        </a:xfrm>
      </p:grpSpPr>
      <p:pic>
        <p:nvPicPr>
          <p:cNvPr id="3074" name="object 2">
            <a:extLst>
              <a:ext uri="{FF2B5EF4-FFF2-40B4-BE49-F238E27FC236}">
                <a16:creationId xmlns:a16="http://schemas.microsoft.com/office/drawing/2014/main" id="{211F0B50-A89C-D089-EB56-3F67E610E4F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 y="79375"/>
            <a:ext cx="4116388" cy="3335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6" name="object 4">
            <a:extLst>
              <a:ext uri="{FF2B5EF4-FFF2-40B4-BE49-F238E27FC236}">
                <a16:creationId xmlns:a16="http://schemas.microsoft.com/office/drawing/2014/main" id="{C3BDBA63-CA4D-BF58-6D34-C079C25D5EB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634307" y="8033290"/>
            <a:ext cx="1646742" cy="17858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B2E75620-D104-4B33-A8AF-46D50DFBA898}"/>
              </a:ext>
            </a:extLst>
          </p:cNvPr>
          <p:cNvSpPr txBox="1"/>
          <p:nvPr/>
        </p:nvSpPr>
        <p:spPr>
          <a:xfrm>
            <a:off x="2555875" y="571500"/>
            <a:ext cx="13563600" cy="830997"/>
          </a:xfrm>
          <a:prstGeom prst="rect">
            <a:avLst/>
          </a:prstGeom>
          <a:noFill/>
        </p:spPr>
        <p:txBody>
          <a:bodyPr wrap="square" rtlCol="0">
            <a:spAutoFit/>
          </a:bodyPr>
          <a:lstStyle/>
          <a:p>
            <a:r>
              <a:rPr lang="en-US" sz="4800">
                <a:latin typeface="Aptos Black" panose="020B0004020202020204" pitchFamily="34" charset="0"/>
              </a:rPr>
              <a:t>Challenge | MOT Planning and Design</a:t>
            </a:r>
          </a:p>
        </p:txBody>
      </p:sp>
      <p:sp>
        <p:nvSpPr>
          <p:cNvPr id="5" name="TextBox 27">
            <a:extLst>
              <a:ext uri="{FF2B5EF4-FFF2-40B4-BE49-F238E27FC236}">
                <a16:creationId xmlns:a16="http://schemas.microsoft.com/office/drawing/2014/main" id="{268E5DAE-3ED3-909F-A992-22CAD0BC8846}"/>
              </a:ext>
            </a:extLst>
          </p:cNvPr>
          <p:cNvSpPr txBox="1"/>
          <p:nvPr/>
        </p:nvSpPr>
        <p:spPr>
          <a:xfrm>
            <a:off x="0" y="1359987"/>
            <a:ext cx="10039789" cy="4601260"/>
          </a:xfrm>
          <a:prstGeom prst="rect">
            <a:avLst/>
          </a:prstGeom>
          <a:noFill/>
        </p:spPr>
        <p:txBody>
          <a:bodyPr wrap="square" lIns="137160" tIns="68580" rIns="137160" bIns="6858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1" algn="ctr" eaLnBrk="0" hangingPunct="0"/>
            <a:r>
              <a:rPr lang="en-US" sz="3600" b="1" dirty="0">
                <a:latin typeface="Aptos" panose="020B0004020202020204" pitchFamily="34" charset="0"/>
              </a:rPr>
              <a:t>SIGNED DETOUR</a:t>
            </a:r>
          </a:p>
          <a:p>
            <a:pPr marL="571500" lvl="1" indent="-571500" eaLnBrk="0" hangingPunct="0">
              <a:buFont typeface="Arial" panose="020B0604020202020204" pitchFamily="34" charset="0"/>
              <a:buChar char="•"/>
            </a:pPr>
            <a:r>
              <a:rPr lang="en-US" sz="3200" dirty="0">
                <a:latin typeface="Aptos" panose="020B0004020202020204" pitchFamily="34" charset="0"/>
              </a:rPr>
              <a:t>Through traffic detoured to WB I-264 (Georgia Davis Powers Expressway)</a:t>
            </a:r>
            <a:br>
              <a:rPr lang="en-US" sz="3200" dirty="0">
                <a:latin typeface="Aptos" panose="020B0004020202020204" pitchFamily="34" charset="0"/>
              </a:rPr>
            </a:br>
            <a:r>
              <a:rPr lang="en-US" sz="3200" dirty="0">
                <a:latin typeface="Aptos" panose="020B0004020202020204" pitchFamily="34" charset="0"/>
              </a:rPr>
              <a:t>on west side of Louisville</a:t>
            </a:r>
          </a:p>
          <a:p>
            <a:pPr marL="571500" lvl="2" indent="-571500" eaLnBrk="0" hangingPunct="0">
              <a:buFont typeface="Arial" panose="020B0604020202020204" pitchFamily="34" charset="0"/>
              <a:buChar char="•"/>
            </a:pPr>
            <a:r>
              <a:rPr lang="en-US" sz="3200" dirty="0">
                <a:latin typeface="Aptos" panose="020B0004020202020204" pitchFamily="34" charset="0"/>
              </a:rPr>
              <a:t>Utilize most available capacity</a:t>
            </a:r>
          </a:p>
          <a:p>
            <a:pPr marL="571500" lvl="2" indent="-571500" eaLnBrk="0" hangingPunct="0">
              <a:buFont typeface="Arial" panose="020B0604020202020204" pitchFamily="34" charset="0"/>
              <a:buChar char="•"/>
            </a:pPr>
            <a:r>
              <a:rPr lang="en-US" sz="3200" dirty="0">
                <a:latin typeface="Aptos" panose="020B0004020202020204" pitchFamily="34" charset="0"/>
              </a:rPr>
              <a:t>Create least traffic impacts</a:t>
            </a:r>
          </a:p>
          <a:p>
            <a:pPr marL="571500" lvl="2" indent="-571500" eaLnBrk="0" hangingPunct="0">
              <a:buFont typeface="Arial" panose="020B0604020202020204" pitchFamily="34" charset="0"/>
              <a:buChar char="•"/>
            </a:pPr>
            <a:r>
              <a:rPr lang="en-US" sz="3200" dirty="0">
                <a:latin typeface="Aptos" panose="020B0004020202020204" pitchFamily="34" charset="0"/>
              </a:rPr>
              <a:t>Downtown Access</a:t>
            </a:r>
          </a:p>
          <a:p>
            <a:pPr marL="571500" lvl="2" indent="-571500" eaLnBrk="0" hangingPunct="0">
              <a:buFont typeface="Arial" panose="020B0604020202020204" pitchFamily="34" charset="0"/>
              <a:buChar char="•"/>
            </a:pPr>
            <a:r>
              <a:rPr lang="en-US" sz="3200" dirty="0">
                <a:latin typeface="Aptos" panose="020B0004020202020204" pitchFamily="34" charset="0"/>
              </a:rPr>
              <a:t>Surface Street Detours – Vehicular and Pedestrian</a:t>
            </a:r>
          </a:p>
          <a:p>
            <a:pPr marL="1371600" lvl="2">
              <a:spcAft>
                <a:spcPts val="900"/>
              </a:spcAft>
            </a:pPr>
            <a:endParaRPr lang="en-US" sz="3000" dirty="0">
              <a:ea typeface="Calibri"/>
              <a:cs typeface="Calibri"/>
            </a:endParaRPr>
          </a:p>
        </p:txBody>
      </p:sp>
      <p:pic>
        <p:nvPicPr>
          <p:cNvPr id="13" name="Picture 12" descr="A map of a road&#10;&#10;AI-generated content may be incorrect.">
            <a:extLst>
              <a:ext uri="{FF2B5EF4-FFF2-40B4-BE49-F238E27FC236}">
                <a16:creationId xmlns:a16="http://schemas.microsoft.com/office/drawing/2014/main" id="{B8183D81-365F-59F7-74E9-40E7F52F02B1}"/>
              </a:ext>
            </a:extLst>
          </p:cNvPr>
          <p:cNvPicPr>
            <a:picLocks noChangeAspect="1"/>
          </p:cNvPicPr>
          <p:nvPr/>
        </p:nvPicPr>
        <p:blipFill>
          <a:blip r:embed="rId5"/>
          <a:stretch>
            <a:fillRect/>
          </a:stretch>
        </p:blipFill>
        <p:spPr>
          <a:xfrm>
            <a:off x="15658813" y="261755"/>
            <a:ext cx="2268037" cy="3152958"/>
          </a:xfrm>
          <a:prstGeom prst="rect">
            <a:avLst/>
          </a:prstGeom>
          <a:ln w="9525">
            <a:solidFill>
              <a:srgbClr val="8DDDEE"/>
            </a:solidFill>
          </a:ln>
        </p:spPr>
      </p:pic>
      <p:pic>
        <p:nvPicPr>
          <p:cNvPr id="15" name="Picture 14" descr="A map of a city&#10;&#10;Description automatically generated">
            <a:extLst>
              <a:ext uri="{FF2B5EF4-FFF2-40B4-BE49-F238E27FC236}">
                <a16:creationId xmlns:a16="http://schemas.microsoft.com/office/drawing/2014/main" id="{52C270C9-B521-5B8B-0DD0-4EA54F90715C}"/>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15481831" y="3652758"/>
            <a:ext cx="2670203" cy="2670203"/>
          </a:xfrm>
          <a:prstGeom prst="rect">
            <a:avLst/>
          </a:prstGeom>
        </p:spPr>
      </p:pic>
      <p:pic>
        <p:nvPicPr>
          <p:cNvPr id="17" name="Picture 16">
            <a:extLst>
              <a:ext uri="{FF2B5EF4-FFF2-40B4-BE49-F238E27FC236}">
                <a16:creationId xmlns:a16="http://schemas.microsoft.com/office/drawing/2014/main" id="{E088BB3B-43C6-BA07-4070-4CE4AC1ACEFA}"/>
              </a:ext>
            </a:extLst>
          </p:cNvPr>
          <p:cNvPicPr>
            <a:picLocks noChangeAspect="1"/>
          </p:cNvPicPr>
          <p:nvPr/>
        </p:nvPicPr>
        <p:blipFill>
          <a:blip r:embed="rId7"/>
          <a:stretch>
            <a:fillRect/>
          </a:stretch>
        </p:blipFill>
        <p:spPr>
          <a:xfrm>
            <a:off x="241516" y="5740700"/>
            <a:ext cx="4875371" cy="2981647"/>
          </a:xfrm>
          <a:prstGeom prst="rect">
            <a:avLst/>
          </a:prstGeom>
        </p:spPr>
      </p:pic>
      <p:sp>
        <p:nvSpPr>
          <p:cNvPr id="23" name="TextBox 22">
            <a:extLst>
              <a:ext uri="{FF2B5EF4-FFF2-40B4-BE49-F238E27FC236}">
                <a16:creationId xmlns:a16="http://schemas.microsoft.com/office/drawing/2014/main" id="{BCDCE869-A8C0-D37E-ABEB-463C149BB3BF}"/>
              </a:ext>
            </a:extLst>
          </p:cNvPr>
          <p:cNvSpPr txBox="1"/>
          <p:nvPr/>
        </p:nvSpPr>
        <p:spPr>
          <a:xfrm>
            <a:off x="70996" y="9165571"/>
            <a:ext cx="5403754" cy="968046"/>
          </a:xfrm>
          <a:prstGeom prst="rect">
            <a:avLst/>
          </a:prstGeom>
          <a:noFill/>
        </p:spPr>
        <p:txBody>
          <a:bodyPr wrap="square" rtlCol="0">
            <a:spAutoFit/>
          </a:bodyPr>
          <a:lstStyle/>
          <a:p>
            <a:r>
              <a:rPr lang="en-US" sz="2800" dirty="0">
                <a:latin typeface="Aptos Black" panose="020B0004020202020204" pitchFamily="34" charset="0"/>
              </a:rPr>
              <a:t>I-65 Project Website</a:t>
            </a:r>
          </a:p>
          <a:p>
            <a:r>
              <a:rPr lang="en-US" sz="2800" dirty="0">
                <a:latin typeface="Aptos Black" panose="020B0004020202020204" pitchFamily="34" charset="0"/>
                <a:hlinkClick r:id="rId8"/>
              </a:rPr>
              <a:t>https://i65centralcorridor.com</a:t>
            </a:r>
            <a:r>
              <a:rPr lang="en-US" sz="2800" dirty="0">
                <a:latin typeface="Aptos Black" panose="020B0004020202020204" pitchFamily="34" charset="0"/>
              </a:rPr>
              <a:t> </a:t>
            </a:r>
          </a:p>
        </p:txBody>
      </p:sp>
      <p:pic>
        <p:nvPicPr>
          <p:cNvPr id="25" name="Picture 24">
            <a:extLst>
              <a:ext uri="{FF2B5EF4-FFF2-40B4-BE49-F238E27FC236}">
                <a16:creationId xmlns:a16="http://schemas.microsoft.com/office/drawing/2014/main" id="{E6B88EB3-214D-1226-7F98-476DB994CB7D}"/>
              </a:ext>
            </a:extLst>
          </p:cNvPr>
          <p:cNvPicPr>
            <a:picLocks noChangeAspect="1"/>
          </p:cNvPicPr>
          <p:nvPr/>
        </p:nvPicPr>
        <p:blipFill>
          <a:blip r:embed="rId9"/>
          <a:stretch>
            <a:fillRect/>
          </a:stretch>
        </p:blipFill>
        <p:spPr>
          <a:xfrm>
            <a:off x="12008486" y="6513421"/>
            <a:ext cx="4484208" cy="3138713"/>
          </a:xfrm>
          <a:prstGeom prst="rect">
            <a:avLst/>
          </a:prstGeom>
        </p:spPr>
      </p:pic>
      <p:pic>
        <p:nvPicPr>
          <p:cNvPr id="2" name="Picture 1">
            <a:extLst>
              <a:ext uri="{FF2B5EF4-FFF2-40B4-BE49-F238E27FC236}">
                <a16:creationId xmlns:a16="http://schemas.microsoft.com/office/drawing/2014/main" id="{DD3EA8B4-C065-3DE6-0F74-1225D64C945F}"/>
              </a:ext>
            </a:extLst>
          </p:cNvPr>
          <p:cNvPicPr>
            <a:picLocks noChangeAspect="1"/>
          </p:cNvPicPr>
          <p:nvPr/>
        </p:nvPicPr>
        <p:blipFill>
          <a:blip r:embed="rId10"/>
          <a:stretch>
            <a:fillRect/>
          </a:stretch>
        </p:blipFill>
        <p:spPr>
          <a:xfrm>
            <a:off x="5797355" y="6135377"/>
            <a:ext cx="5856946" cy="3787001"/>
          </a:xfrm>
          <a:prstGeom prst="rect">
            <a:avLst/>
          </a:prstGeom>
        </p:spPr>
      </p:pic>
      <p:pic>
        <p:nvPicPr>
          <p:cNvPr id="11" name="Picture 10">
            <a:extLst>
              <a:ext uri="{FF2B5EF4-FFF2-40B4-BE49-F238E27FC236}">
                <a16:creationId xmlns:a16="http://schemas.microsoft.com/office/drawing/2014/main" id="{57B47A32-AEB7-B853-DA1A-3BDE47F242A4}"/>
              </a:ext>
            </a:extLst>
          </p:cNvPr>
          <p:cNvPicPr>
            <a:picLocks noChangeAspect="1"/>
          </p:cNvPicPr>
          <p:nvPr/>
        </p:nvPicPr>
        <p:blipFill>
          <a:blip r:embed="rId11"/>
          <a:srcRect/>
          <a:stretch/>
        </p:blipFill>
        <p:spPr>
          <a:xfrm>
            <a:off x="10603971" y="1359758"/>
            <a:ext cx="4886929" cy="5077893"/>
          </a:xfrm>
          <a:prstGeom prst="rect">
            <a:avLst/>
          </a:prstGeom>
        </p:spPr>
      </p:pic>
    </p:spTree>
    <p:extLst>
      <p:ext uri="{BB962C8B-B14F-4D97-AF65-F5344CB8AC3E}">
        <p14:creationId xmlns:p14="http://schemas.microsoft.com/office/powerpoint/2010/main" val="143458740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123B62-956C-34A8-0589-11A6C8FAA82D}"/>
            </a:ext>
          </a:extLst>
        </p:cNvPr>
        <p:cNvGrpSpPr/>
        <p:nvPr/>
      </p:nvGrpSpPr>
      <p:grpSpPr>
        <a:xfrm>
          <a:off x="0" y="0"/>
          <a:ext cx="0" cy="0"/>
          <a:chOff x="0" y="0"/>
          <a:chExt cx="0" cy="0"/>
        </a:xfrm>
      </p:grpSpPr>
      <p:pic>
        <p:nvPicPr>
          <p:cNvPr id="3074" name="object 2">
            <a:extLst>
              <a:ext uri="{FF2B5EF4-FFF2-40B4-BE49-F238E27FC236}">
                <a16:creationId xmlns:a16="http://schemas.microsoft.com/office/drawing/2014/main" id="{595FEDAC-4786-A243-1470-BBB73143170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298"/>
            <a:ext cx="4116388" cy="3335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6" name="object 4">
            <a:extLst>
              <a:ext uri="{FF2B5EF4-FFF2-40B4-BE49-F238E27FC236}">
                <a16:creationId xmlns:a16="http://schemas.microsoft.com/office/drawing/2014/main" id="{FC9B7558-1771-952D-EEFE-ED9CB30F34D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1002" y="0"/>
            <a:ext cx="2116010" cy="2261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FE908899-8B07-CD1E-11E4-3D102A26AD36}"/>
              </a:ext>
            </a:extLst>
          </p:cNvPr>
          <p:cNvSpPr txBox="1"/>
          <p:nvPr/>
        </p:nvSpPr>
        <p:spPr>
          <a:xfrm>
            <a:off x="2885659" y="245342"/>
            <a:ext cx="13563600" cy="830997"/>
          </a:xfrm>
          <a:prstGeom prst="rect">
            <a:avLst/>
          </a:prstGeom>
          <a:noFill/>
        </p:spPr>
        <p:txBody>
          <a:bodyPr wrap="square" rtlCol="0">
            <a:spAutoFit/>
          </a:bodyPr>
          <a:lstStyle/>
          <a:p>
            <a:r>
              <a:rPr lang="en-US" sz="4800" dirty="0">
                <a:latin typeface="Aptos Black" panose="020B0004020202020204" pitchFamily="34" charset="0"/>
              </a:rPr>
              <a:t>Challenge | MOT Planning and Design</a:t>
            </a:r>
          </a:p>
        </p:txBody>
      </p:sp>
      <p:pic>
        <p:nvPicPr>
          <p:cNvPr id="8" name="Picture 7">
            <a:extLst>
              <a:ext uri="{FF2B5EF4-FFF2-40B4-BE49-F238E27FC236}">
                <a16:creationId xmlns:a16="http://schemas.microsoft.com/office/drawing/2014/main" id="{F62E0C4D-EF9D-96EA-522B-EEB255E5184F}"/>
              </a:ext>
            </a:extLst>
          </p:cNvPr>
          <p:cNvPicPr>
            <a:picLocks noChangeAspect="1"/>
          </p:cNvPicPr>
          <p:nvPr/>
        </p:nvPicPr>
        <p:blipFill>
          <a:blip r:embed="rId5"/>
          <a:stretch>
            <a:fillRect/>
          </a:stretch>
        </p:blipFill>
        <p:spPr>
          <a:xfrm>
            <a:off x="11903309" y="6285663"/>
            <a:ext cx="5851408" cy="3702763"/>
          </a:xfrm>
          <a:prstGeom prst="rect">
            <a:avLst/>
          </a:prstGeom>
        </p:spPr>
      </p:pic>
      <p:sp>
        <p:nvSpPr>
          <p:cNvPr id="9" name="TextBox 8">
            <a:extLst>
              <a:ext uri="{FF2B5EF4-FFF2-40B4-BE49-F238E27FC236}">
                <a16:creationId xmlns:a16="http://schemas.microsoft.com/office/drawing/2014/main" id="{AAB1A7F8-F029-B627-E052-D5B9863866B2}"/>
              </a:ext>
            </a:extLst>
          </p:cNvPr>
          <p:cNvSpPr txBox="1"/>
          <p:nvPr/>
        </p:nvSpPr>
        <p:spPr>
          <a:xfrm>
            <a:off x="-29980" y="1730952"/>
            <a:ext cx="11587396" cy="5755422"/>
          </a:xfrm>
          <a:prstGeom prst="rect">
            <a:avLst/>
          </a:prstGeom>
          <a:noFill/>
        </p:spPr>
        <p:txBody>
          <a:bodyPr wrap="square" rtlCol="0">
            <a:spAutoFit/>
          </a:bodyPr>
          <a:lstStyle/>
          <a:p>
            <a:pPr algn="ctr"/>
            <a:r>
              <a:rPr lang="en-US" sz="4000" b="1" dirty="0">
                <a:latin typeface="Aptos" panose="020B0004020202020204" pitchFamily="34" charset="0"/>
              </a:rPr>
              <a:t>Pre-Construction  Planning</a:t>
            </a:r>
          </a:p>
          <a:p>
            <a:pPr marL="571500" indent="-571500">
              <a:buFont typeface="Arial" panose="020B0604020202020204" pitchFamily="34" charset="0"/>
              <a:buChar char="•"/>
            </a:pPr>
            <a:r>
              <a:rPr lang="en-US" sz="3600" dirty="0">
                <a:latin typeface="Aptos" panose="020B0004020202020204" pitchFamily="34" charset="0"/>
              </a:rPr>
              <a:t>Speed limit reduction to 40 mph (SHE Approval</a:t>
            </a:r>
            <a:endParaRPr lang="en-US" sz="3600" b="1" dirty="0">
              <a:latin typeface="Aptos" panose="020B0004020202020204" pitchFamily="34" charset="0"/>
            </a:endParaRPr>
          </a:p>
          <a:p>
            <a:pPr marL="571500" indent="-571500">
              <a:buFont typeface="Arial" panose="020B0604020202020204" pitchFamily="34" charset="0"/>
              <a:buChar char="•"/>
            </a:pPr>
            <a:r>
              <a:rPr lang="en-US" sz="3600" dirty="0">
                <a:latin typeface="Aptos" panose="020B0004020202020204" pitchFamily="34" charset="0"/>
              </a:rPr>
              <a:t>Truck lane restrictions</a:t>
            </a:r>
          </a:p>
          <a:p>
            <a:pPr marL="571500" indent="-571500">
              <a:buFont typeface="Arial" panose="020B0604020202020204" pitchFamily="34" charset="0"/>
              <a:buChar char="•"/>
            </a:pPr>
            <a:r>
              <a:rPr lang="en-US" sz="3600" dirty="0">
                <a:latin typeface="Aptos" panose="020B0004020202020204" pitchFamily="34" charset="0"/>
              </a:rPr>
              <a:t>Regional Variable Message and TRIMARC signing </a:t>
            </a:r>
            <a:endParaRPr lang="en-US" sz="3600" b="1" dirty="0">
              <a:latin typeface="Aptos" panose="020B0004020202020204" pitchFamily="34" charset="0"/>
            </a:endParaRPr>
          </a:p>
          <a:p>
            <a:pPr marL="571500" indent="-571500">
              <a:buFont typeface="Arial" panose="020B0604020202020204" pitchFamily="34" charset="0"/>
              <a:buChar char="•"/>
            </a:pPr>
            <a:r>
              <a:rPr lang="en-US" sz="3600" dirty="0">
                <a:latin typeface="Aptos" panose="020B0004020202020204" pitchFamily="34" charset="0"/>
              </a:rPr>
              <a:t>2-Way Street Conversions</a:t>
            </a:r>
          </a:p>
          <a:p>
            <a:pPr marL="571500" indent="-571500">
              <a:buFont typeface="Arial" panose="020B0604020202020204" pitchFamily="34" charset="0"/>
              <a:buChar char="•"/>
            </a:pPr>
            <a:r>
              <a:rPr lang="en-US" sz="3600" dirty="0">
                <a:latin typeface="Aptos" panose="020B0004020202020204" pitchFamily="34" charset="0"/>
              </a:rPr>
              <a:t>Hospital Parking Garage Access</a:t>
            </a:r>
          </a:p>
          <a:p>
            <a:pPr marL="1028700" lvl="1" indent="-571500">
              <a:buFont typeface="Courier New" panose="02070309020205020404" pitchFamily="49" charset="0"/>
              <a:buChar char="o"/>
            </a:pPr>
            <a:endParaRPr lang="en-US" sz="3200" dirty="0">
              <a:latin typeface="Aptos" panose="020B0004020202020204" pitchFamily="34" charset="0"/>
            </a:endParaRPr>
          </a:p>
          <a:p>
            <a:pPr marL="1028700" lvl="1" indent="-571500">
              <a:buFont typeface="Courier New" panose="02070309020205020404" pitchFamily="49" charset="0"/>
              <a:buChar char="o"/>
            </a:pPr>
            <a:endParaRPr lang="en-US" sz="3600" dirty="0">
              <a:latin typeface="Aptos" panose="020B0004020202020204" pitchFamily="34" charset="0"/>
            </a:endParaRPr>
          </a:p>
          <a:p>
            <a:pPr marL="1028700" lvl="1" indent="-571500">
              <a:buFont typeface="Courier New" panose="02070309020205020404" pitchFamily="49" charset="0"/>
              <a:buChar char="o"/>
            </a:pPr>
            <a:endParaRPr lang="en-US" sz="4000" dirty="0">
              <a:latin typeface="Aptos" panose="020B0004020202020204" pitchFamily="34" charset="0"/>
            </a:endParaRPr>
          </a:p>
          <a:p>
            <a:endParaRPr lang="en-US" sz="4000" dirty="0">
              <a:latin typeface="Aptos" panose="020B0004020202020204" pitchFamily="34" charset="0"/>
            </a:endParaRPr>
          </a:p>
        </p:txBody>
      </p:sp>
      <p:pic>
        <p:nvPicPr>
          <p:cNvPr id="4" name="Picture 3">
            <a:extLst>
              <a:ext uri="{FF2B5EF4-FFF2-40B4-BE49-F238E27FC236}">
                <a16:creationId xmlns:a16="http://schemas.microsoft.com/office/drawing/2014/main" id="{12272F1F-0815-918C-4D78-90A64D870194}"/>
              </a:ext>
            </a:extLst>
          </p:cNvPr>
          <p:cNvPicPr>
            <a:picLocks noChangeAspect="1"/>
          </p:cNvPicPr>
          <p:nvPr/>
        </p:nvPicPr>
        <p:blipFill>
          <a:blip r:embed="rId6"/>
          <a:stretch>
            <a:fillRect/>
          </a:stretch>
        </p:blipFill>
        <p:spPr>
          <a:xfrm>
            <a:off x="387206" y="5495962"/>
            <a:ext cx="10753023" cy="4545696"/>
          </a:xfrm>
          <a:prstGeom prst="rect">
            <a:avLst/>
          </a:prstGeom>
        </p:spPr>
      </p:pic>
      <p:pic>
        <p:nvPicPr>
          <p:cNvPr id="7" name="Picture 6">
            <a:extLst>
              <a:ext uri="{FF2B5EF4-FFF2-40B4-BE49-F238E27FC236}">
                <a16:creationId xmlns:a16="http://schemas.microsoft.com/office/drawing/2014/main" id="{35D8392D-7DE8-0EAA-55E7-DB6BC426547E}"/>
              </a:ext>
            </a:extLst>
          </p:cNvPr>
          <p:cNvPicPr>
            <a:picLocks noChangeAspect="1"/>
          </p:cNvPicPr>
          <p:nvPr/>
        </p:nvPicPr>
        <p:blipFill>
          <a:blip r:embed="rId7"/>
          <a:stretch>
            <a:fillRect/>
          </a:stretch>
        </p:blipFill>
        <p:spPr>
          <a:xfrm>
            <a:off x="11738418" y="2139107"/>
            <a:ext cx="6086006" cy="3724460"/>
          </a:xfrm>
          <a:prstGeom prst="rect">
            <a:avLst/>
          </a:prstGeom>
        </p:spPr>
      </p:pic>
      <p:pic>
        <p:nvPicPr>
          <p:cNvPr id="11" name="Picture 10">
            <a:extLst>
              <a:ext uri="{FF2B5EF4-FFF2-40B4-BE49-F238E27FC236}">
                <a16:creationId xmlns:a16="http://schemas.microsoft.com/office/drawing/2014/main" id="{50965A7E-39FF-5DF0-BB04-056233CF8DA9}"/>
              </a:ext>
            </a:extLst>
          </p:cNvPr>
          <p:cNvPicPr>
            <a:picLocks noChangeAspect="1"/>
          </p:cNvPicPr>
          <p:nvPr/>
        </p:nvPicPr>
        <p:blipFill>
          <a:blip r:embed="rId8"/>
          <a:stretch>
            <a:fillRect/>
          </a:stretch>
        </p:blipFill>
        <p:spPr>
          <a:xfrm>
            <a:off x="13763469" y="727741"/>
            <a:ext cx="4201111" cy="1200318"/>
          </a:xfrm>
          <a:prstGeom prst="rect">
            <a:avLst/>
          </a:prstGeom>
        </p:spPr>
      </p:pic>
    </p:spTree>
    <p:extLst>
      <p:ext uri="{BB962C8B-B14F-4D97-AF65-F5344CB8AC3E}">
        <p14:creationId xmlns:p14="http://schemas.microsoft.com/office/powerpoint/2010/main" val="365526763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AE18DE-2B7E-6DE4-50BC-FB64832FA5C5}"/>
            </a:ext>
          </a:extLst>
        </p:cNvPr>
        <p:cNvGrpSpPr/>
        <p:nvPr/>
      </p:nvGrpSpPr>
      <p:grpSpPr>
        <a:xfrm>
          <a:off x="0" y="0"/>
          <a:ext cx="0" cy="0"/>
          <a:chOff x="0" y="0"/>
          <a:chExt cx="0" cy="0"/>
        </a:xfrm>
      </p:grpSpPr>
      <p:pic>
        <p:nvPicPr>
          <p:cNvPr id="3074" name="object 2">
            <a:extLst>
              <a:ext uri="{FF2B5EF4-FFF2-40B4-BE49-F238E27FC236}">
                <a16:creationId xmlns:a16="http://schemas.microsoft.com/office/drawing/2014/main" id="{E872DA12-890A-7D9A-9332-173BA90BCD1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298"/>
            <a:ext cx="4116388" cy="3335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6" name="object 4">
            <a:extLst>
              <a:ext uri="{FF2B5EF4-FFF2-40B4-BE49-F238E27FC236}">
                <a16:creationId xmlns:a16="http://schemas.microsoft.com/office/drawing/2014/main" id="{9F549C4E-682D-69A4-7149-85B437C2597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816" y="1"/>
            <a:ext cx="1978534" cy="211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7D1525B6-09C4-0014-0D37-8228CA558E37}"/>
              </a:ext>
            </a:extLst>
          </p:cNvPr>
          <p:cNvSpPr txBox="1"/>
          <p:nvPr/>
        </p:nvSpPr>
        <p:spPr>
          <a:xfrm>
            <a:off x="2555875" y="571500"/>
            <a:ext cx="13563600" cy="830997"/>
          </a:xfrm>
          <a:prstGeom prst="rect">
            <a:avLst/>
          </a:prstGeom>
          <a:noFill/>
        </p:spPr>
        <p:txBody>
          <a:bodyPr wrap="square" rtlCol="0">
            <a:spAutoFit/>
          </a:bodyPr>
          <a:lstStyle/>
          <a:p>
            <a:r>
              <a:rPr lang="en-US" sz="4800">
                <a:latin typeface="Aptos Black" panose="020B0004020202020204" pitchFamily="34" charset="0"/>
              </a:rPr>
              <a:t>Challenge | MOT Planning and Design</a:t>
            </a:r>
          </a:p>
        </p:txBody>
      </p:sp>
      <p:sp>
        <p:nvSpPr>
          <p:cNvPr id="9" name="TextBox 8">
            <a:extLst>
              <a:ext uri="{FF2B5EF4-FFF2-40B4-BE49-F238E27FC236}">
                <a16:creationId xmlns:a16="http://schemas.microsoft.com/office/drawing/2014/main" id="{EB420BF3-8715-665A-03E7-B48CA797ADE1}"/>
              </a:ext>
            </a:extLst>
          </p:cNvPr>
          <p:cNvSpPr txBox="1"/>
          <p:nvPr/>
        </p:nvSpPr>
        <p:spPr>
          <a:xfrm>
            <a:off x="641445" y="1935366"/>
            <a:ext cx="9957153" cy="4647426"/>
          </a:xfrm>
          <a:prstGeom prst="rect">
            <a:avLst/>
          </a:prstGeom>
          <a:noFill/>
        </p:spPr>
        <p:txBody>
          <a:bodyPr wrap="square" rtlCol="0">
            <a:spAutoFit/>
          </a:bodyPr>
          <a:lstStyle/>
          <a:p>
            <a:pPr algn="ctr"/>
            <a:r>
              <a:rPr lang="en-US" sz="4000" b="1" dirty="0">
                <a:latin typeface="Aptos" panose="020B0004020202020204" pitchFamily="34" charset="0"/>
              </a:rPr>
              <a:t>Pre-Construction Agency Coordination</a:t>
            </a:r>
          </a:p>
          <a:p>
            <a:pPr algn="ctr"/>
            <a:endParaRPr lang="en-US" sz="4000" b="1" dirty="0">
              <a:latin typeface="Aptos" panose="020B0004020202020204" pitchFamily="34" charset="0"/>
            </a:endParaRPr>
          </a:p>
          <a:p>
            <a:pPr marL="571500" indent="-571500">
              <a:buFont typeface="Arial" panose="020B0604020202020204" pitchFamily="34" charset="0"/>
              <a:buChar char="•"/>
            </a:pPr>
            <a:r>
              <a:rPr lang="en-US" sz="3600" dirty="0">
                <a:latin typeface="Aptos" panose="020B0004020202020204" pitchFamily="34" charset="0"/>
              </a:rPr>
              <a:t>KYTC / Louisville Metro Partnership</a:t>
            </a:r>
          </a:p>
          <a:p>
            <a:pPr marL="1028700" lvl="1" indent="-571500">
              <a:buFont typeface="Courier New" panose="02070309020205020404" pitchFamily="49" charset="0"/>
              <a:buChar char="o"/>
            </a:pPr>
            <a:r>
              <a:rPr lang="en-US" sz="3600" dirty="0">
                <a:latin typeface="Aptos" panose="020B0004020202020204" pitchFamily="34" charset="0"/>
              </a:rPr>
              <a:t>Coordination with Traffic Signal Controller Updates (220)</a:t>
            </a:r>
          </a:p>
          <a:p>
            <a:pPr marL="1028700" lvl="1" indent="-571500">
              <a:buFont typeface="Courier New" panose="02070309020205020404" pitchFamily="49" charset="0"/>
              <a:buChar char="o"/>
            </a:pPr>
            <a:r>
              <a:rPr lang="en-US" sz="3600" dirty="0">
                <a:latin typeface="Aptos" panose="020B0004020202020204" pitchFamily="34" charset="0"/>
              </a:rPr>
              <a:t>Signal Timing Updates </a:t>
            </a:r>
          </a:p>
          <a:p>
            <a:pPr marL="1028700" lvl="1" indent="-571500">
              <a:buFont typeface="Courier New" panose="02070309020205020404" pitchFamily="49" charset="0"/>
              <a:buChar char="o"/>
            </a:pPr>
            <a:r>
              <a:rPr lang="en-US" sz="3600" dirty="0">
                <a:latin typeface="Aptos" panose="020B0004020202020204" pitchFamily="34" charset="0"/>
              </a:rPr>
              <a:t>Special thanks to Brandon Shelley and Stacy Keith  &amp; Jason Yeager at Louisville Metro</a:t>
            </a:r>
          </a:p>
        </p:txBody>
      </p:sp>
      <p:pic>
        <p:nvPicPr>
          <p:cNvPr id="15" name="Picture 14">
            <a:extLst>
              <a:ext uri="{FF2B5EF4-FFF2-40B4-BE49-F238E27FC236}">
                <a16:creationId xmlns:a16="http://schemas.microsoft.com/office/drawing/2014/main" id="{763917FE-F484-3C1B-BA76-688F6A8384FF}"/>
              </a:ext>
            </a:extLst>
          </p:cNvPr>
          <p:cNvPicPr>
            <a:picLocks noChangeAspect="1"/>
          </p:cNvPicPr>
          <p:nvPr/>
        </p:nvPicPr>
        <p:blipFill>
          <a:blip r:embed="rId5"/>
          <a:stretch>
            <a:fillRect/>
          </a:stretch>
        </p:blipFill>
        <p:spPr>
          <a:xfrm>
            <a:off x="10598598" y="1724964"/>
            <a:ext cx="7604674" cy="4080644"/>
          </a:xfrm>
          <a:prstGeom prst="rect">
            <a:avLst/>
          </a:prstGeom>
          <a:ln>
            <a:solidFill>
              <a:schemeClr val="tx1"/>
            </a:solidFill>
          </a:ln>
        </p:spPr>
      </p:pic>
      <p:pic>
        <p:nvPicPr>
          <p:cNvPr id="17" name="Picture 16">
            <a:extLst>
              <a:ext uri="{FF2B5EF4-FFF2-40B4-BE49-F238E27FC236}">
                <a16:creationId xmlns:a16="http://schemas.microsoft.com/office/drawing/2014/main" id="{1563A26B-C582-FA12-22E3-EB7306B39FFF}"/>
              </a:ext>
            </a:extLst>
          </p:cNvPr>
          <p:cNvPicPr>
            <a:picLocks noChangeAspect="1"/>
          </p:cNvPicPr>
          <p:nvPr/>
        </p:nvPicPr>
        <p:blipFill>
          <a:blip r:embed="rId6"/>
          <a:stretch>
            <a:fillRect/>
          </a:stretch>
        </p:blipFill>
        <p:spPr>
          <a:xfrm>
            <a:off x="770824" y="6943783"/>
            <a:ext cx="4397281" cy="2800183"/>
          </a:xfrm>
          <a:prstGeom prst="rect">
            <a:avLst/>
          </a:prstGeom>
        </p:spPr>
      </p:pic>
      <p:pic>
        <p:nvPicPr>
          <p:cNvPr id="19" name="Picture 18">
            <a:extLst>
              <a:ext uri="{FF2B5EF4-FFF2-40B4-BE49-F238E27FC236}">
                <a16:creationId xmlns:a16="http://schemas.microsoft.com/office/drawing/2014/main" id="{81282E89-5BF8-99BB-B19A-1AFFCC0DBF23}"/>
              </a:ext>
            </a:extLst>
          </p:cNvPr>
          <p:cNvPicPr>
            <a:picLocks noChangeAspect="1"/>
          </p:cNvPicPr>
          <p:nvPr/>
        </p:nvPicPr>
        <p:blipFill>
          <a:blip r:embed="rId7"/>
          <a:stretch>
            <a:fillRect/>
          </a:stretch>
        </p:blipFill>
        <p:spPr>
          <a:xfrm>
            <a:off x="5552191" y="6976859"/>
            <a:ext cx="4966470" cy="2767107"/>
          </a:xfrm>
          <a:prstGeom prst="rect">
            <a:avLst/>
          </a:prstGeom>
        </p:spPr>
      </p:pic>
      <p:pic>
        <p:nvPicPr>
          <p:cNvPr id="23" name="Picture 22">
            <a:extLst>
              <a:ext uri="{FF2B5EF4-FFF2-40B4-BE49-F238E27FC236}">
                <a16:creationId xmlns:a16="http://schemas.microsoft.com/office/drawing/2014/main" id="{A9B64D89-B44D-F1A4-8240-ACB598FE8F0A}"/>
              </a:ext>
            </a:extLst>
          </p:cNvPr>
          <p:cNvPicPr>
            <a:picLocks noChangeAspect="1"/>
          </p:cNvPicPr>
          <p:nvPr/>
        </p:nvPicPr>
        <p:blipFill>
          <a:blip r:embed="rId8"/>
          <a:stretch>
            <a:fillRect/>
          </a:stretch>
        </p:blipFill>
        <p:spPr>
          <a:xfrm>
            <a:off x="11056148" y="6521714"/>
            <a:ext cx="6461028" cy="3601536"/>
          </a:xfrm>
          <a:prstGeom prst="rect">
            <a:avLst/>
          </a:prstGeom>
        </p:spPr>
      </p:pic>
    </p:spTree>
    <p:extLst>
      <p:ext uri="{BB962C8B-B14F-4D97-AF65-F5344CB8AC3E}">
        <p14:creationId xmlns:p14="http://schemas.microsoft.com/office/powerpoint/2010/main" val="115100519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83B06A-1B01-BD02-0B72-0C3E1B900837}"/>
            </a:ext>
          </a:extLst>
        </p:cNvPr>
        <p:cNvGrpSpPr/>
        <p:nvPr/>
      </p:nvGrpSpPr>
      <p:grpSpPr>
        <a:xfrm>
          <a:off x="0" y="0"/>
          <a:ext cx="0" cy="0"/>
          <a:chOff x="0" y="0"/>
          <a:chExt cx="0" cy="0"/>
        </a:xfrm>
      </p:grpSpPr>
      <p:pic>
        <p:nvPicPr>
          <p:cNvPr id="3074" name="object 2">
            <a:extLst>
              <a:ext uri="{FF2B5EF4-FFF2-40B4-BE49-F238E27FC236}">
                <a16:creationId xmlns:a16="http://schemas.microsoft.com/office/drawing/2014/main" id="{515CE2BB-2180-B77A-2739-FB2E5335F13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 y="79375"/>
            <a:ext cx="4116388" cy="3335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6" name="object 4">
            <a:extLst>
              <a:ext uri="{FF2B5EF4-FFF2-40B4-BE49-F238E27FC236}">
                <a16:creationId xmlns:a16="http://schemas.microsoft.com/office/drawing/2014/main" id="{BD3411FD-C07E-1DCD-6510-7A2B2D29B63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4517" y="11843"/>
            <a:ext cx="1842081" cy="19687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46A06FD5-7D19-7055-CD8E-18EB45FA7A60}"/>
              </a:ext>
            </a:extLst>
          </p:cNvPr>
          <p:cNvSpPr txBox="1"/>
          <p:nvPr/>
        </p:nvSpPr>
        <p:spPr>
          <a:xfrm>
            <a:off x="2555875" y="571500"/>
            <a:ext cx="13563600" cy="830997"/>
          </a:xfrm>
          <a:prstGeom prst="rect">
            <a:avLst/>
          </a:prstGeom>
          <a:noFill/>
        </p:spPr>
        <p:txBody>
          <a:bodyPr wrap="square" rtlCol="0">
            <a:spAutoFit/>
          </a:bodyPr>
          <a:lstStyle/>
          <a:p>
            <a:r>
              <a:rPr lang="en-US" sz="4800">
                <a:latin typeface="Aptos Black" panose="020B0004020202020204" pitchFamily="34" charset="0"/>
              </a:rPr>
              <a:t>Challenge | MOT Planning and Design</a:t>
            </a:r>
          </a:p>
        </p:txBody>
      </p:sp>
      <p:sp>
        <p:nvSpPr>
          <p:cNvPr id="4" name="TextBox 3">
            <a:extLst>
              <a:ext uri="{FF2B5EF4-FFF2-40B4-BE49-F238E27FC236}">
                <a16:creationId xmlns:a16="http://schemas.microsoft.com/office/drawing/2014/main" id="{C3256F19-6847-FED2-9E59-DA933F2469A9}"/>
              </a:ext>
            </a:extLst>
          </p:cNvPr>
          <p:cNvSpPr txBox="1"/>
          <p:nvPr/>
        </p:nvSpPr>
        <p:spPr>
          <a:xfrm>
            <a:off x="768907" y="2070595"/>
            <a:ext cx="9651443" cy="3785652"/>
          </a:xfrm>
          <a:prstGeom prst="rect">
            <a:avLst/>
          </a:prstGeom>
          <a:noFill/>
        </p:spPr>
        <p:txBody>
          <a:bodyPr wrap="square" rtlCol="0">
            <a:spAutoFit/>
          </a:bodyPr>
          <a:lstStyle/>
          <a:p>
            <a:pPr marL="571500" indent="-571500">
              <a:buFont typeface="Arial" panose="020B0604020202020204" pitchFamily="34" charset="0"/>
              <a:buChar char="•"/>
            </a:pPr>
            <a:r>
              <a:rPr lang="en-US" sz="4000" dirty="0">
                <a:latin typeface="Aptos" panose="020B0004020202020204" pitchFamily="34" charset="0"/>
              </a:rPr>
              <a:t>Full Closure – Week 1 Adjustments</a:t>
            </a:r>
          </a:p>
          <a:p>
            <a:pPr marL="571500" indent="-571500">
              <a:buFont typeface="Arial" panose="020B0604020202020204" pitchFamily="34" charset="0"/>
              <a:buChar char="•"/>
            </a:pPr>
            <a:r>
              <a:rPr lang="en-US" sz="4000" dirty="0">
                <a:latin typeface="Aptos" panose="020B0004020202020204" pitchFamily="34" charset="0"/>
              </a:rPr>
              <a:t>Coordination with navigational apps (WAZE, Google, Apple)</a:t>
            </a:r>
          </a:p>
          <a:p>
            <a:pPr marL="571500" indent="-571500">
              <a:buFont typeface="Arial" panose="020B0604020202020204" pitchFamily="34" charset="0"/>
              <a:buChar char="•"/>
            </a:pPr>
            <a:r>
              <a:rPr lang="en-US" sz="4000" dirty="0">
                <a:latin typeface="Aptos" panose="020B0004020202020204" pitchFamily="34" charset="0"/>
              </a:rPr>
              <a:t>MUST BE FLEXIBLE AND AVAILABLE DURING WEEK 1</a:t>
            </a:r>
          </a:p>
          <a:p>
            <a:pPr marL="571500" indent="-571500">
              <a:buFont typeface="Arial" panose="020B0604020202020204" pitchFamily="34" charset="0"/>
              <a:buChar char="•"/>
            </a:pPr>
            <a:endParaRPr lang="en-US" sz="4000" dirty="0">
              <a:latin typeface="Aptos" panose="020B0004020202020204" pitchFamily="34" charset="0"/>
            </a:endParaRPr>
          </a:p>
        </p:txBody>
      </p:sp>
      <p:pic>
        <p:nvPicPr>
          <p:cNvPr id="2050" name="38E4C70A-0107-4CAE-AB79-E5AC851A89DF" descr="IMG_1444.jpeg">
            <a:extLst>
              <a:ext uri="{FF2B5EF4-FFF2-40B4-BE49-F238E27FC236}">
                <a16:creationId xmlns:a16="http://schemas.microsoft.com/office/drawing/2014/main" id="{DD3C96F4-1DAE-AD93-6EE8-61CF8E7C6E7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736604" y="5477040"/>
            <a:ext cx="5094718" cy="38203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a:extLst>
              <a:ext uri="{FF2B5EF4-FFF2-40B4-BE49-F238E27FC236}">
                <a16:creationId xmlns:a16="http://schemas.microsoft.com/office/drawing/2014/main" id="{F1607BFD-D9DA-9539-DAA7-D8F9E730EF74}"/>
              </a:ext>
            </a:extLst>
          </p:cNvPr>
          <p:cNvPicPr>
            <a:picLocks noChangeAspect="1"/>
          </p:cNvPicPr>
          <p:nvPr/>
        </p:nvPicPr>
        <p:blipFill>
          <a:blip r:embed="rId5"/>
          <a:stretch>
            <a:fillRect/>
          </a:stretch>
        </p:blipFill>
        <p:spPr>
          <a:xfrm>
            <a:off x="10986465" y="1402497"/>
            <a:ext cx="6844857" cy="3337134"/>
          </a:xfrm>
          <a:prstGeom prst="rect">
            <a:avLst/>
          </a:prstGeom>
        </p:spPr>
      </p:pic>
      <p:pic>
        <p:nvPicPr>
          <p:cNvPr id="5" name="Picture 4">
            <a:extLst>
              <a:ext uri="{FF2B5EF4-FFF2-40B4-BE49-F238E27FC236}">
                <a16:creationId xmlns:a16="http://schemas.microsoft.com/office/drawing/2014/main" id="{4B6DD141-4A5A-05D2-0103-A5824B6EFC6E}"/>
              </a:ext>
            </a:extLst>
          </p:cNvPr>
          <p:cNvPicPr>
            <a:picLocks noChangeAspect="1"/>
          </p:cNvPicPr>
          <p:nvPr/>
        </p:nvPicPr>
        <p:blipFill>
          <a:blip r:embed="rId6"/>
          <a:stretch>
            <a:fillRect/>
          </a:stretch>
        </p:blipFill>
        <p:spPr>
          <a:xfrm>
            <a:off x="5551397" y="5393639"/>
            <a:ext cx="6844857" cy="4237293"/>
          </a:xfrm>
          <a:prstGeom prst="rect">
            <a:avLst/>
          </a:prstGeom>
        </p:spPr>
      </p:pic>
      <p:pic>
        <p:nvPicPr>
          <p:cNvPr id="10" name="Picture 9">
            <a:extLst>
              <a:ext uri="{FF2B5EF4-FFF2-40B4-BE49-F238E27FC236}">
                <a16:creationId xmlns:a16="http://schemas.microsoft.com/office/drawing/2014/main" id="{A469EDCA-A764-E499-9775-828029FB9B87}"/>
              </a:ext>
            </a:extLst>
          </p:cNvPr>
          <p:cNvPicPr>
            <a:picLocks noChangeAspect="1"/>
          </p:cNvPicPr>
          <p:nvPr/>
        </p:nvPicPr>
        <p:blipFill>
          <a:blip r:embed="rId7"/>
          <a:stretch>
            <a:fillRect/>
          </a:stretch>
        </p:blipFill>
        <p:spPr>
          <a:xfrm>
            <a:off x="147679" y="5563501"/>
            <a:ext cx="4816391" cy="4067431"/>
          </a:xfrm>
          <a:prstGeom prst="rect">
            <a:avLst/>
          </a:prstGeom>
        </p:spPr>
      </p:pic>
    </p:spTree>
    <p:extLst>
      <p:ext uri="{BB962C8B-B14F-4D97-AF65-F5344CB8AC3E}">
        <p14:creationId xmlns:p14="http://schemas.microsoft.com/office/powerpoint/2010/main" val="310971243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C37B4A-30B1-755F-1574-6AAA6F3BAB0C}"/>
            </a:ext>
          </a:extLst>
        </p:cNvPr>
        <p:cNvGrpSpPr/>
        <p:nvPr/>
      </p:nvGrpSpPr>
      <p:grpSpPr>
        <a:xfrm>
          <a:off x="0" y="0"/>
          <a:ext cx="0" cy="0"/>
          <a:chOff x="0" y="0"/>
          <a:chExt cx="0" cy="0"/>
        </a:xfrm>
      </p:grpSpPr>
      <p:pic>
        <p:nvPicPr>
          <p:cNvPr id="3074" name="object 2">
            <a:extLst>
              <a:ext uri="{FF2B5EF4-FFF2-40B4-BE49-F238E27FC236}">
                <a16:creationId xmlns:a16="http://schemas.microsoft.com/office/drawing/2014/main" id="{A5F2DF5F-1913-DB18-8E9F-3E5263DC08B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 y="79375"/>
            <a:ext cx="4116388" cy="3335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6" name="object 4">
            <a:extLst>
              <a:ext uri="{FF2B5EF4-FFF2-40B4-BE49-F238E27FC236}">
                <a16:creationId xmlns:a16="http://schemas.microsoft.com/office/drawing/2014/main" id="{404B5085-8CF9-9CB2-A6F5-E89DA22865E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5577" y="1181100"/>
            <a:ext cx="2239962" cy="2393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BFC56FD7-0CEB-91C0-38E9-D90AEE276D24}"/>
              </a:ext>
            </a:extLst>
          </p:cNvPr>
          <p:cNvSpPr txBox="1"/>
          <p:nvPr/>
        </p:nvSpPr>
        <p:spPr>
          <a:xfrm>
            <a:off x="2555875" y="571500"/>
            <a:ext cx="13563600" cy="830997"/>
          </a:xfrm>
          <a:prstGeom prst="rect">
            <a:avLst/>
          </a:prstGeom>
          <a:noFill/>
        </p:spPr>
        <p:txBody>
          <a:bodyPr wrap="square" rtlCol="0">
            <a:spAutoFit/>
          </a:bodyPr>
          <a:lstStyle/>
          <a:p>
            <a:r>
              <a:rPr lang="en-US" sz="4800">
                <a:latin typeface="Aptos Black" panose="020B0004020202020204" pitchFamily="34" charset="0"/>
              </a:rPr>
              <a:t>Challenge | MOT Planning and Design</a:t>
            </a:r>
          </a:p>
        </p:txBody>
      </p:sp>
      <p:sp>
        <p:nvSpPr>
          <p:cNvPr id="4" name="TextBox 3">
            <a:extLst>
              <a:ext uri="{FF2B5EF4-FFF2-40B4-BE49-F238E27FC236}">
                <a16:creationId xmlns:a16="http://schemas.microsoft.com/office/drawing/2014/main" id="{A3024545-8154-D81D-17C9-372B27FE1E60}"/>
              </a:ext>
            </a:extLst>
          </p:cNvPr>
          <p:cNvSpPr txBox="1"/>
          <p:nvPr/>
        </p:nvSpPr>
        <p:spPr>
          <a:xfrm>
            <a:off x="2555875" y="1894622"/>
            <a:ext cx="14363230" cy="1323439"/>
          </a:xfrm>
          <a:prstGeom prst="rect">
            <a:avLst/>
          </a:prstGeom>
          <a:noFill/>
        </p:spPr>
        <p:txBody>
          <a:bodyPr wrap="square" rtlCol="0">
            <a:spAutoFit/>
          </a:bodyPr>
          <a:lstStyle/>
          <a:p>
            <a:pPr marL="571500" indent="-571500">
              <a:buFont typeface="Arial" panose="020B0604020202020204" pitchFamily="34" charset="0"/>
              <a:buChar char="•"/>
            </a:pPr>
            <a:r>
              <a:rPr lang="en-US" sz="4000">
                <a:latin typeface="Aptos" panose="020B0004020202020204" pitchFamily="34" charset="0"/>
              </a:rPr>
              <a:t>Can opener at 3</a:t>
            </a:r>
            <a:r>
              <a:rPr lang="en-US" sz="4000" baseline="30000">
                <a:latin typeface="Aptos" panose="020B0004020202020204" pitchFamily="34" charset="0"/>
              </a:rPr>
              <a:t>rd</a:t>
            </a:r>
            <a:r>
              <a:rPr lang="en-US" sz="4000">
                <a:latin typeface="Aptos" panose="020B0004020202020204" pitchFamily="34" charset="0"/>
              </a:rPr>
              <a:t>  Street (</a:t>
            </a:r>
            <a:r>
              <a:rPr lang="en-US" sz="4000">
                <a:latin typeface="Aptos" panose="020B0004020202020204" pitchFamily="34" charset="0"/>
                <a:hlinkClick r:id="rId5"/>
              </a:rPr>
              <a:t>https://www.louisvillecanopener.live/</a:t>
            </a:r>
            <a:r>
              <a:rPr lang="en-US" sz="4000">
                <a:latin typeface="Aptos" panose="020B0004020202020204" pitchFamily="34" charset="0"/>
              </a:rPr>
              <a:t> )</a:t>
            </a:r>
          </a:p>
        </p:txBody>
      </p:sp>
      <p:pic>
        <p:nvPicPr>
          <p:cNvPr id="5" name="Picture 4">
            <a:extLst>
              <a:ext uri="{FF2B5EF4-FFF2-40B4-BE49-F238E27FC236}">
                <a16:creationId xmlns:a16="http://schemas.microsoft.com/office/drawing/2014/main" id="{50ACCF2F-E595-78BF-7D8B-35AA4BF6FC80}"/>
              </a:ext>
            </a:extLst>
          </p:cNvPr>
          <p:cNvPicPr>
            <a:picLocks noChangeAspect="1"/>
          </p:cNvPicPr>
          <p:nvPr/>
        </p:nvPicPr>
        <p:blipFill>
          <a:blip r:embed="rId6"/>
          <a:stretch>
            <a:fillRect/>
          </a:stretch>
        </p:blipFill>
        <p:spPr>
          <a:xfrm>
            <a:off x="5173202" y="4025508"/>
            <a:ext cx="8088831" cy="5623090"/>
          </a:xfrm>
          <a:prstGeom prst="rect">
            <a:avLst/>
          </a:prstGeom>
        </p:spPr>
      </p:pic>
      <p:pic>
        <p:nvPicPr>
          <p:cNvPr id="7" name="Picture 6">
            <a:extLst>
              <a:ext uri="{FF2B5EF4-FFF2-40B4-BE49-F238E27FC236}">
                <a16:creationId xmlns:a16="http://schemas.microsoft.com/office/drawing/2014/main" id="{BA6B20AE-CD0D-D807-572C-6603B6258999}"/>
              </a:ext>
            </a:extLst>
          </p:cNvPr>
          <p:cNvPicPr>
            <a:picLocks noChangeAspect="1"/>
          </p:cNvPicPr>
          <p:nvPr/>
        </p:nvPicPr>
        <p:blipFill>
          <a:blip r:embed="rId7"/>
          <a:stretch>
            <a:fillRect/>
          </a:stretch>
        </p:blipFill>
        <p:spPr>
          <a:xfrm>
            <a:off x="395071" y="3780719"/>
            <a:ext cx="4430547" cy="5867879"/>
          </a:xfrm>
          <a:prstGeom prst="rect">
            <a:avLst/>
          </a:prstGeom>
        </p:spPr>
      </p:pic>
      <p:pic>
        <p:nvPicPr>
          <p:cNvPr id="11" name="Picture 10">
            <a:extLst>
              <a:ext uri="{FF2B5EF4-FFF2-40B4-BE49-F238E27FC236}">
                <a16:creationId xmlns:a16="http://schemas.microsoft.com/office/drawing/2014/main" id="{5EE575F6-36E6-E281-3597-60869F27009B}"/>
              </a:ext>
            </a:extLst>
          </p:cNvPr>
          <p:cNvPicPr>
            <a:picLocks noChangeAspect="1"/>
          </p:cNvPicPr>
          <p:nvPr/>
        </p:nvPicPr>
        <p:blipFill>
          <a:blip r:embed="rId8"/>
          <a:stretch>
            <a:fillRect/>
          </a:stretch>
        </p:blipFill>
        <p:spPr>
          <a:xfrm>
            <a:off x="13982563" y="6506635"/>
            <a:ext cx="3346020" cy="3525562"/>
          </a:xfrm>
          <a:prstGeom prst="rect">
            <a:avLst/>
          </a:prstGeom>
        </p:spPr>
      </p:pic>
      <p:pic>
        <p:nvPicPr>
          <p:cNvPr id="12" name="Picture 11">
            <a:extLst>
              <a:ext uri="{FF2B5EF4-FFF2-40B4-BE49-F238E27FC236}">
                <a16:creationId xmlns:a16="http://schemas.microsoft.com/office/drawing/2014/main" id="{B0774A96-7C90-57DA-4E79-2811C88A6C98}"/>
              </a:ext>
            </a:extLst>
          </p:cNvPr>
          <p:cNvPicPr>
            <a:picLocks noChangeAspect="1"/>
          </p:cNvPicPr>
          <p:nvPr/>
        </p:nvPicPr>
        <p:blipFill>
          <a:blip r:embed="rId9"/>
          <a:stretch>
            <a:fillRect/>
          </a:stretch>
        </p:blipFill>
        <p:spPr>
          <a:xfrm>
            <a:off x="14057367" y="150449"/>
            <a:ext cx="4116389" cy="3183588"/>
          </a:xfrm>
          <a:prstGeom prst="rect">
            <a:avLst/>
          </a:prstGeom>
        </p:spPr>
      </p:pic>
      <p:pic>
        <p:nvPicPr>
          <p:cNvPr id="14" name="Picture 13">
            <a:extLst>
              <a:ext uri="{FF2B5EF4-FFF2-40B4-BE49-F238E27FC236}">
                <a16:creationId xmlns:a16="http://schemas.microsoft.com/office/drawing/2014/main" id="{086ADA8C-D538-FE6B-A780-0BB0ED7A58EA}"/>
              </a:ext>
            </a:extLst>
          </p:cNvPr>
          <p:cNvPicPr>
            <a:picLocks noChangeAspect="1"/>
          </p:cNvPicPr>
          <p:nvPr/>
        </p:nvPicPr>
        <p:blipFill>
          <a:blip r:embed="rId10"/>
          <a:stretch>
            <a:fillRect/>
          </a:stretch>
        </p:blipFill>
        <p:spPr>
          <a:xfrm>
            <a:off x="13656592" y="3558352"/>
            <a:ext cx="4290457" cy="2971772"/>
          </a:xfrm>
          <a:prstGeom prst="rect">
            <a:avLst/>
          </a:prstGeom>
        </p:spPr>
      </p:pic>
    </p:spTree>
    <p:extLst>
      <p:ext uri="{BB962C8B-B14F-4D97-AF65-F5344CB8AC3E}">
        <p14:creationId xmlns:p14="http://schemas.microsoft.com/office/powerpoint/2010/main" val="10814472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9C4B4F-3654-E382-4B0E-6AE4CC932582}"/>
            </a:ext>
          </a:extLst>
        </p:cNvPr>
        <p:cNvGrpSpPr/>
        <p:nvPr/>
      </p:nvGrpSpPr>
      <p:grpSpPr>
        <a:xfrm>
          <a:off x="0" y="0"/>
          <a:ext cx="0" cy="0"/>
          <a:chOff x="0" y="0"/>
          <a:chExt cx="0" cy="0"/>
        </a:xfrm>
      </p:grpSpPr>
      <p:pic>
        <p:nvPicPr>
          <p:cNvPr id="6146" name="object 2">
            <a:extLst>
              <a:ext uri="{FF2B5EF4-FFF2-40B4-BE49-F238E27FC236}">
                <a16:creationId xmlns:a16="http://schemas.microsoft.com/office/drawing/2014/main" id="{BB4C027B-71C0-2520-C38B-14A4436472D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8696325" cy="145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 name="object 3">
            <a:extLst>
              <a:ext uri="{FF2B5EF4-FFF2-40B4-BE49-F238E27FC236}">
                <a16:creationId xmlns:a16="http://schemas.microsoft.com/office/drawing/2014/main" id="{405B8687-9684-2688-107B-F56F940B48C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452350" y="6937375"/>
            <a:ext cx="5835650" cy="334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8" name="object 4">
            <a:extLst>
              <a:ext uri="{FF2B5EF4-FFF2-40B4-BE49-F238E27FC236}">
                <a16:creationId xmlns:a16="http://schemas.microsoft.com/office/drawing/2014/main" id="{C2C3B1DC-15B2-5ED7-ABA7-26A6008D24E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86100" y="7634288"/>
            <a:ext cx="2481263" cy="265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8C41DD55-E2D3-DC18-BBF9-B093B3FD3E96}"/>
              </a:ext>
            </a:extLst>
          </p:cNvPr>
          <p:cNvSpPr txBox="1"/>
          <p:nvPr/>
        </p:nvSpPr>
        <p:spPr>
          <a:xfrm>
            <a:off x="1028700" y="3130848"/>
            <a:ext cx="16230600" cy="4154984"/>
          </a:xfrm>
          <a:prstGeom prst="rect">
            <a:avLst/>
          </a:prstGeom>
          <a:noFill/>
        </p:spPr>
        <p:txBody>
          <a:bodyPr wrap="square" rtlCol="0">
            <a:spAutoFit/>
          </a:bodyPr>
          <a:lstStyle/>
          <a:p>
            <a:pPr algn="ctr"/>
            <a:r>
              <a:rPr lang="en-US" sz="8800">
                <a:latin typeface="Aptos Black" panose="020B0004020202020204" pitchFamily="34" charset="0"/>
              </a:rPr>
              <a:t>Tackling</a:t>
            </a:r>
            <a:r>
              <a:rPr lang="en-US" sz="4800">
                <a:latin typeface="Aptos Black" panose="020B0004020202020204" pitchFamily="34" charset="0"/>
              </a:rPr>
              <a:t> </a:t>
            </a:r>
            <a:r>
              <a:rPr lang="en-US" sz="8800">
                <a:latin typeface="Aptos Black" panose="020B0004020202020204" pitchFamily="34" charset="0"/>
              </a:rPr>
              <a:t>the Challenges</a:t>
            </a:r>
          </a:p>
          <a:p>
            <a:pPr algn="ctr"/>
            <a:endParaRPr lang="en-US" sz="8800">
              <a:latin typeface="Aptos Black" panose="020B0004020202020204" pitchFamily="34" charset="0"/>
            </a:endParaRPr>
          </a:p>
          <a:p>
            <a:pPr algn="ctr"/>
            <a:r>
              <a:rPr lang="en-US" sz="8000">
                <a:latin typeface="Aptos Black" panose="020B0004020202020204" pitchFamily="34" charset="0"/>
              </a:rPr>
              <a:t>Complex Bridge Design</a:t>
            </a:r>
          </a:p>
        </p:txBody>
      </p:sp>
      <p:pic>
        <p:nvPicPr>
          <p:cNvPr id="4" name="Picture 3" descr="A blue and white logo&#10;&#10;Description automatically generated">
            <a:extLst>
              <a:ext uri="{FF2B5EF4-FFF2-40B4-BE49-F238E27FC236}">
                <a16:creationId xmlns:a16="http://schemas.microsoft.com/office/drawing/2014/main" id="{0355D517-07E3-DECA-7030-0F627895DB45}"/>
              </a:ext>
            </a:extLst>
          </p:cNvPr>
          <p:cNvPicPr>
            <a:picLocks noChangeAspect="1"/>
          </p:cNvPicPr>
          <p:nvPr/>
        </p:nvPicPr>
        <p:blipFill>
          <a:blip r:embed="rId5">
            <a:alphaModFix/>
            <a:extLst>
              <a:ext uri="{28A0092B-C50C-407E-A947-70E740481C1C}">
                <a14:useLocalDpi xmlns:a14="http://schemas.microsoft.com/office/drawing/2010/main" val="0"/>
              </a:ext>
            </a:extLst>
          </a:blip>
          <a:stretch>
            <a:fillRect/>
          </a:stretch>
        </p:blipFill>
        <p:spPr>
          <a:xfrm>
            <a:off x="7499913" y="236538"/>
            <a:ext cx="9873687" cy="2438400"/>
          </a:xfrm>
          <a:prstGeom prst="rect">
            <a:avLst/>
          </a:prstGeom>
        </p:spPr>
      </p:pic>
    </p:spTree>
    <p:extLst>
      <p:ext uri="{BB962C8B-B14F-4D97-AF65-F5344CB8AC3E}">
        <p14:creationId xmlns:p14="http://schemas.microsoft.com/office/powerpoint/2010/main" val="375745263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A2F79D7-8F7F-1447-2469-C2A1447A043C}"/>
            </a:ext>
          </a:extLst>
        </p:cNvPr>
        <p:cNvGrpSpPr/>
        <p:nvPr/>
      </p:nvGrpSpPr>
      <p:grpSpPr>
        <a:xfrm>
          <a:off x="0" y="0"/>
          <a:ext cx="0" cy="0"/>
          <a:chOff x="0" y="0"/>
          <a:chExt cx="0" cy="0"/>
        </a:xfrm>
      </p:grpSpPr>
      <p:sp useBgFill="1">
        <p:nvSpPr>
          <p:cNvPr id="45" name="Rectangle 44">
            <a:extLst>
              <a:ext uri="{FF2B5EF4-FFF2-40B4-BE49-F238E27FC236}">
                <a16:creationId xmlns:a16="http://schemas.microsoft.com/office/drawing/2014/main" id="{231BF440-39FA-4087-84CC-2EEC0BBDAF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00" cy="10287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DF5297CC-2E6B-9561-C446-FD19E4A74EC4}"/>
              </a:ext>
            </a:extLst>
          </p:cNvPr>
          <p:cNvPicPr>
            <a:picLocks noChangeAspect="1"/>
          </p:cNvPicPr>
          <p:nvPr/>
        </p:nvPicPr>
        <p:blipFill>
          <a:blip r:embed="rId2"/>
          <a:srcRect t="6818" r="1" b="14819"/>
          <a:stretch>
            <a:fillRect/>
          </a:stretch>
        </p:blipFill>
        <p:spPr>
          <a:xfrm>
            <a:off x="7324537" y="10"/>
            <a:ext cx="10963463" cy="5047478"/>
          </a:xfrm>
          <a:custGeom>
            <a:avLst/>
            <a:gdLst/>
            <a:ahLst/>
            <a:cxnLst/>
            <a:rect l="l" t="t" r="r" b="b"/>
            <a:pathLst>
              <a:path w="7308975" h="3364992">
                <a:moveTo>
                  <a:pt x="0" y="0"/>
                </a:moveTo>
                <a:lnTo>
                  <a:pt x="7308975" y="0"/>
                </a:lnTo>
                <a:lnTo>
                  <a:pt x="7308975" y="3364992"/>
                </a:lnTo>
                <a:lnTo>
                  <a:pt x="1210305" y="3364992"/>
                </a:lnTo>
                <a:lnTo>
                  <a:pt x="1192705" y="2943200"/>
                </a:lnTo>
                <a:cubicBezTo>
                  <a:pt x="1098874" y="1825108"/>
                  <a:pt x="684692" y="821621"/>
                  <a:pt x="62981" y="69271"/>
                </a:cubicBezTo>
                <a:close/>
              </a:path>
            </a:pathLst>
          </a:custGeom>
        </p:spPr>
      </p:pic>
      <p:pic>
        <p:nvPicPr>
          <p:cNvPr id="3" name="Picture 2">
            <a:extLst>
              <a:ext uri="{FF2B5EF4-FFF2-40B4-BE49-F238E27FC236}">
                <a16:creationId xmlns:a16="http://schemas.microsoft.com/office/drawing/2014/main" id="{F1E6B264-6B2D-1CC6-E50F-BD6E7F2E03C3}"/>
              </a:ext>
            </a:extLst>
          </p:cNvPr>
          <p:cNvPicPr>
            <a:picLocks noChangeAspect="1"/>
          </p:cNvPicPr>
          <p:nvPr/>
        </p:nvPicPr>
        <p:blipFill>
          <a:blip r:embed="rId3"/>
          <a:srcRect t="8474" r="1" b="7437"/>
          <a:stretch>
            <a:fillRect/>
          </a:stretch>
        </p:blipFill>
        <p:spPr>
          <a:xfrm>
            <a:off x="7324537" y="5239512"/>
            <a:ext cx="10963463" cy="5047488"/>
          </a:xfrm>
          <a:custGeom>
            <a:avLst/>
            <a:gdLst/>
            <a:ahLst/>
            <a:cxnLst/>
            <a:rect l="l" t="t" r="r" b="b"/>
            <a:pathLst>
              <a:path w="7308975" h="3364992">
                <a:moveTo>
                  <a:pt x="1210305" y="0"/>
                </a:moveTo>
                <a:lnTo>
                  <a:pt x="7308975" y="0"/>
                </a:lnTo>
                <a:lnTo>
                  <a:pt x="7308975" y="3364992"/>
                </a:lnTo>
                <a:lnTo>
                  <a:pt x="0" y="3364992"/>
                </a:lnTo>
                <a:lnTo>
                  <a:pt x="62981" y="3295722"/>
                </a:lnTo>
                <a:cubicBezTo>
                  <a:pt x="684692" y="2543371"/>
                  <a:pt x="1098874" y="1539884"/>
                  <a:pt x="1192705" y="421793"/>
                </a:cubicBezTo>
                <a:close/>
              </a:path>
            </a:pathLst>
          </a:custGeom>
        </p:spPr>
      </p:pic>
      <p:sp useBgFill="1">
        <p:nvSpPr>
          <p:cNvPr id="47" name="Freeform: Shape 46">
            <a:extLst>
              <a:ext uri="{FF2B5EF4-FFF2-40B4-BE49-F238E27FC236}">
                <a16:creationId xmlns:a16="http://schemas.microsoft.com/office/drawing/2014/main" id="{F04E4CBA-303B-48BD-8451-C2701CB0EE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1" cy="10287000"/>
          </a:xfrm>
          <a:custGeom>
            <a:avLst/>
            <a:gdLst>
              <a:gd name="connsiteX0" fmla="*/ 0 w 6096001"/>
              <a:gd name="connsiteY0" fmla="*/ 0 h 6858000"/>
              <a:gd name="connsiteX1" fmla="*/ 4883024 w 6096001"/>
              <a:gd name="connsiteY1" fmla="*/ 0 h 6858000"/>
              <a:gd name="connsiteX2" fmla="*/ 4946006 w 6096001"/>
              <a:gd name="connsiteY2" fmla="*/ 69271 h 6858000"/>
              <a:gd name="connsiteX3" fmla="*/ 6096001 w 6096001"/>
              <a:gd name="connsiteY3" fmla="*/ 3429000 h 6858000"/>
              <a:gd name="connsiteX4" fmla="*/ 4946006 w 6096001"/>
              <a:gd name="connsiteY4" fmla="*/ 6788730 h 6858000"/>
              <a:gd name="connsiteX5" fmla="*/ 4883024 w 6096001"/>
              <a:gd name="connsiteY5" fmla="*/ 6858000 h 6858000"/>
              <a:gd name="connsiteX6" fmla="*/ 0 w 609600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6001" h="6858000">
                <a:moveTo>
                  <a:pt x="0" y="0"/>
                </a:moveTo>
                <a:lnTo>
                  <a:pt x="4883024" y="0"/>
                </a:lnTo>
                <a:lnTo>
                  <a:pt x="4946006" y="69271"/>
                </a:lnTo>
                <a:cubicBezTo>
                  <a:pt x="5656532" y="929100"/>
                  <a:pt x="6096001" y="2116944"/>
                  <a:pt x="6096001" y="3429000"/>
                </a:cubicBezTo>
                <a:cubicBezTo>
                  <a:pt x="6096001" y="4741056"/>
                  <a:pt x="5656532" y="5928900"/>
                  <a:pt x="4946006" y="6788730"/>
                </a:cubicBezTo>
                <a:lnTo>
                  <a:pt x="4883024" y="6858000"/>
                </a:lnTo>
                <a:lnTo>
                  <a:pt x="0" y="6858000"/>
                </a:lnTo>
                <a:close/>
              </a:path>
            </a:pathLst>
          </a:custGeom>
          <a:ln w="9525">
            <a:solidFill>
              <a:srgbClr val="EFEFEF"/>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49" name="Freeform: Shape 48">
            <a:extLst>
              <a:ext uri="{FF2B5EF4-FFF2-40B4-BE49-F238E27FC236}">
                <a16:creationId xmlns:a16="http://schemas.microsoft.com/office/drawing/2014/main" id="{F6CA58B3-AFCC-4A40-9882-50D5080879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9130998" cy="10287000"/>
          </a:xfrm>
          <a:custGeom>
            <a:avLst/>
            <a:gdLst>
              <a:gd name="connsiteX0" fmla="*/ 0 w 6087332"/>
              <a:gd name="connsiteY0" fmla="*/ 0 h 6858000"/>
              <a:gd name="connsiteX1" fmla="*/ 4874355 w 6087332"/>
              <a:gd name="connsiteY1" fmla="*/ 0 h 6858000"/>
              <a:gd name="connsiteX2" fmla="*/ 4937337 w 6087332"/>
              <a:gd name="connsiteY2" fmla="*/ 69271 h 6858000"/>
              <a:gd name="connsiteX3" fmla="*/ 6087332 w 6087332"/>
              <a:gd name="connsiteY3" fmla="*/ 3429000 h 6858000"/>
              <a:gd name="connsiteX4" fmla="*/ 4937337 w 6087332"/>
              <a:gd name="connsiteY4" fmla="*/ 6788730 h 6858000"/>
              <a:gd name="connsiteX5" fmla="*/ 4874355 w 6087332"/>
              <a:gd name="connsiteY5" fmla="*/ 6858000 h 6858000"/>
              <a:gd name="connsiteX6" fmla="*/ 0 w 608733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87332" h="6858000">
                <a:moveTo>
                  <a:pt x="0" y="0"/>
                </a:moveTo>
                <a:lnTo>
                  <a:pt x="4874355" y="0"/>
                </a:lnTo>
                <a:lnTo>
                  <a:pt x="4937337" y="69271"/>
                </a:lnTo>
                <a:cubicBezTo>
                  <a:pt x="5647863" y="929100"/>
                  <a:pt x="6087332" y="2116944"/>
                  <a:pt x="6087332" y="3429000"/>
                </a:cubicBezTo>
                <a:cubicBezTo>
                  <a:pt x="6087332" y="4741056"/>
                  <a:pt x="5647863" y="5928900"/>
                  <a:pt x="4937337" y="6788730"/>
                </a:cubicBezTo>
                <a:lnTo>
                  <a:pt x="4874355" y="6858000"/>
                </a:lnTo>
                <a:lnTo>
                  <a:pt x="0" y="6858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4" name="TextBox 3">
            <a:extLst>
              <a:ext uri="{FF2B5EF4-FFF2-40B4-BE49-F238E27FC236}">
                <a16:creationId xmlns:a16="http://schemas.microsoft.com/office/drawing/2014/main" id="{5063D4BB-2EB1-962B-B109-C1D7052DC138}"/>
              </a:ext>
            </a:extLst>
          </p:cNvPr>
          <p:cNvSpPr txBox="1"/>
          <p:nvPr/>
        </p:nvSpPr>
        <p:spPr>
          <a:xfrm>
            <a:off x="672084" y="1289304"/>
            <a:ext cx="7249203" cy="1865376"/>
          </a:xfrm>
          <a:prstGeom prst="rect">
            <a:avLst/>
          </a:prstGeom>
        </p:spPr>
        <p:txBody>
          <a:bodyPr vert="horz" lIns="91440" tIns="45720" rIns="91440" bIns="45720" rtlCol="0" anchor="ctr">
            <a:normAutofit/>
          </a:bodyPr>
          <a:lstStyle/>
          <a:p>
            <a:pPr eaLnBrk="1" hangingPunct="1">
              <a:lnSpc>
                <a:spcPct val="90000"/>
              </a:lnSpc>
              <a:spcAft>
                <a:spcPts val="600"/>
              </a:spcAft>
            </a:pPr>
            <a:r>
              <a:rPr lang="en-US" sz="5100" kern="1200" dirty="0">
                <a:solidFill>
                  <a:schemeClr val="tx1"/>
                </a:solidFill>
                <a:latin typeface="+mj-lt"/>
                <a:ea typeface="+mj-ea"/>
                <a:cs typeface="+mj-cs"/>
              </a:rPr>
              <a:t>Challenge | Complex Bridge Design</a:t>
            </a:r>
          </a:p>
        </p:txBody>
      </p:sp>
      <p:sp>
        <p:nvSpPr>
          <p:cNvPr id="51" name="Rectangle 50">
            <a:extLst>
              <a:ext uri="{FF2B5EF4-FFF2-40B4-BE49-F238E27FC236}">
                <a16:creationId xmlns:a16="http://schemas.microsoft.com/office/drawing/2014/main" id="{75C56826-D4E5-42ED-8529-079651CB30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728216"/>
            <a:ext cx="192024" cy="98085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useBgFill="1">
        <p:nvSpPr>
          <p:cNvPr id="53" name="Rectangle 52">
            <a:extLst>
              <a:ext uri="{FF2B5EF4-FFF2-40B4-BE49-F238E27FC236}">
                <a16:creationId xmlns:a16="http://schemas.microsoft.com/office/drawing/2014/main" id="{82095FCE-EF05-4443-B97A-85DEE3A5CA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4316" y="3291840"/>
            <a:ext cx="7338060" cy="27432"/>
          </a:xfrm>
          <a:prstGeom prst="rect">
            <a:avLst/>
          </a:prstGeom>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5" name="Rectangle 54">
            <a:extLst>
              <a:ext uri="{FF2B5EF4-FFF2-40B4-BE49-F238E27FC236}">
                <a16:creationId xmlns:a16="http://schemas.microsoft.com/office/drawing/2014/main" id="{CA00AE6B-AA30-4CF8-BA6F-339B780AD7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4316" y="3291840"/>
            <a:ext cx="7338060" cy="27432"/>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6" name="TextBox 5">
            <a:extLst>
              <a:ext uri="{FF2B5EF4-FFF2-40B4-BE49-F238E27FC236}">
                <a16:creationId xmlns:a16="http://schemas.microsoft.com/office/drawing/2014/main" id="{5724492E-62E0-7883-A5AA-EB8F62B8F015}"/>
              </a:ext>
            </a:extLst>
          </p:cNvPr>
          <p:cNvSpPr txBox="1"/>
          <p:nvPr/>
        </p:nvSpPr>
        <p:spPr>
          <a:xfrm>
            <a:off x="672084" y="3768916"/>
            <a:ext cx="7249204" cy="5496527"/>
          </a:xfrm>
          <a:prstGeom prst="rect">
            <a:avLst/>
          </a:prstGeom>
        </p:spPr>
        <p:txBody>
          <a:bodyPr vert="horz" lIns="91440" tIns="45720" rIns="91440" bIns="45720" rtlCol="0" anchor="t">
            <a:normAutofit fontScale="77500" lnSpcReduction="20000"/>
          </a:bodyPr>
          <a:lstStyle/>
          <a:p>
            <a:pPr marL="571500" indent="-228600" eaLnBrk="1" hangingPunct="1">
              <a:lnSpc>
                <a:spcPct val="90000"/>
              </a:lnSpc>
              <a:spcAft>
                <a:spcPts val="600"/>
              </a:spcAft>
              <a:buFont typeface="Arial" panose="020B0604020202020204" pitchFamily="34" charset="0"/>
              <a:buChar char="•"/>
            </a:pPr>
            <a:r>
              <a:rPr lang="en-US" sz="4000" dirty="0">
                <a:latin typeface="Aptos" panose="020B0004020202020204" pitchFamily="34" charset="0"/>
              </a:rPr>
              <a:t>Bridge Maintenance Project</a:t>
            </a:r>
          </a:p>
          <a:p>
            <a:pPr marL="571500" indent="-228600" eaLnBrk="1" hangingPunct="1">
              <a:lnSpc>
                <a:spcPct val="90000"/>
              </a:lnSpc>
              <a:spcAft>
                <a:spcPts val="600"/>
              </a:spcAft>
              <a:buFont typeface="Arial" panose="020B0604020202020204" pitchFamily="34" charset="0"/>
              <a:buChar char="•"/>
            </a:pPr>
            <a:endParaRPr lang="en-US" sz="4000" dirty="0">
              <a:latin typeface="Aptos" panose="020B0004020202020204" pitchFamily="34" charset="0"/>
            </a:endParaRPr>
          </a:p>
          <a:p>
            <a:pPr marL="571500" indent="-228600" eaLnBrk="1" hangingPunct="1">
              <a:lnSpc>
                <a:spcPct val="90000"/>
              </a:lnSpc>
              <a:spcAft>
                <a:spcPts val="600"/>
              </a:spcAft>
              <a:buFont typeface="Arial" panose="020B0604020202020204" pitchFamily="34" charset="0"/>
              <a:buChar char="•"/>
            </a:pPr>
            <a:r>
              <a:rPr lang="en-US" sz="4000" dirty="0">
                <a:latin typeface="Aptos" panose="020B0004020202020204" pitchFamily="34" charset="0"/>
              </a:rPr>
              <a:t>9 Bridges Released For Construction</a:t>
            </a:r>
          </a:p>
          <a:p>
            <a:pPr marL="1028700" lvl="1" indent="-228600" eaLnBrk="1" hangingPunct="1">
              <a:lnSpc>
                <a:spcPct val="90000"/>
              </a:lnSpc>
              <a:spcAft>
                <a:spcPts val="600"/>
              </a:spcAft>
              <a:buFont typeface="Arial" panose="020B0604020202020204" pitchFamily="34" charset="0"/>
              <a:buChar char="•"/>
            </a:pPr>
            <a:r>
              <a:rPr lang="en-US" sz="4000" dirty="0">
                <a:latin typeface="Aptos" panose="020B0004020202020204" pitchFamily="34" charset="0"/>
              </a:rPr>
              <a:t>3 Bridge Rehabilitations</a:t>
            </a:r>
          </a:p>
          <a:p>
            <a:pPr marL="1028700" lvl="1" indent="-228600" eaLnBrk="1" hangingPunct="1">
              <a:lnSpc>
                <a:spcPct val="90000"/>
              </a:lnSpc>
              <a:spcAft>
                <a:spcPts val="600"/>
              </a:spcAft>
              <a:buFont typeface="Arial" panose="020B0604020202020204" pitchFamily="34" charset="0"/>
              <a:buChar char="•"/>
            </a:pPr>
            <a:r>
              <a:rPr lang="en-US" sz="4000" dirty="0">
                <a:latin typeface="Aptos" panose="020B0004020202020204" pitchFamily="34" charset="0"/>
              </a:rPr>
              <a:t>6 Bridge Replacements</a:t>
            </a:r>
          </a:p>
          <a:p>
            <a:pPr marL="571500" indent="-228600" eaLnBrk="1" hangingPunct="1">
              <a:lnSpc>
                <a:spcPct val="90000"/>
              </a:lnSpc>
              <a:spcAft>
                <a:spcPts val="600"/>
              </a:spcAft>
              <a:buFont typeface="Arial" panose="020B0604020202020204" pitchFamily="34" charset="0"/>
              <a:buChar char="•"/>
            </a:pPr>
            <a:endParaRPr lang="en-US" sz="4000" dirty="0">
              <a:latin typeface="Aptos" panose="020B0004020202020204" pitchFamily="34" charset="0"/>
            </a:endParaRPr>
          </a:p>
          <a:p>
            <a:pPr marL="571500" indent="-228600" eaLnBrk="1" hangingPunct="1">
              <a:lnSpc>
                <a:spcPct val="90000"/>
              </a:lnSpc>
              <a:spcAft>
                <a:spcPts val="600"/>
              </a:spcAft>
              <a:buFont typeface="Arial" panose="020B0604020202020204" pitchFamily="34" charset="0"/>
              <a:buChar char="•"/>
            </a:pPr>
            <a:r>
              <a:rPr lang="en-US" sz="4000" dirty="0">
                <a:latin typeface="Aptos" panose="020B0004020202020204" pitchFamily="34" charset="0"/>
              </a:rPr>
              <a:t>Project Goals:</a:t>
            </a:r>
          </a:p>
          <a:p>
            <a:pPr marL="1371600" lvl="1" indent="-228600" eaLnBrk="1" hangingPunct="1">
              <a:lnSpc>
                <a:spcPct val="90000"/>
              </a:lnSpc>
              <a:spcAft>
                <a:spcPts val="600"/>
              </a:spcAft>
              <a:buFont typeface="Arial" panose="020B0604020202020204" pitchFamily="34" charset="0"/>
              <a:buChar char="•"/>
            </a:pPr>
            <a:r>
              <a:rPr lang="en-US" sz="4000" dirty="0">
                <a:latin typeface="Aptos" panose="020B0004020202020204" pitchFamily="34" charset="0"/>
              </a:rPr>
              <a:t>Replace Aging Infrastructure</a:t>
            </a:r>
          </a:p>
          <a:p>
            <a:pPr marL="1371600" lvl="1" indent="-228600" eaLnBrk="1" hangingPunct="1">
              <a:lnSpc>
                <a:spcPct val="90000"/>
              </a:lnSpc>
              <a:spcAft>
                <a:spcPts val="600"/>
              </a:spcAft>
              <a:buFont typeface="Arial" panose="020B0604020202020204" pitchFamily="34" charset="0"/>
              <a:buChar char="•"/>
            </a:pPr>
            <a:r>
              <a:rPr lang="en-US" sz="4000" dirty="0">
                <a:latin typeface="Aptos" panose="020B0004020202020204" pitchFamily="34" charset="0"/>
              </a:rPr>
              <a:t>Reduce Future Maintenance Needs</a:t>
            </a:r>
          </a:p>
          <a:p>
            <a:pPr marL="1371600" lvl="1" indent="-228600">
              <a:lnSpc>
                <a:spcPct val="90000"/>
              </a:lnSpc>
              <a:spcAft>
                <a:spcPts val="600"/>
              </a:spcAft>
              <a:buFont typeface="Arial" panose="020B0604020202020204" pitchFamily="34" charset="0"/>
              <a:buChar char="•"/>
            </a:pPr>
            <a:endParaRPr lang="en-US" sz="4000" dirty="0">
              <a:latin typeface="Aptos" panose="020B0004020202020204" pitchFamily="34" charset="0"/>
            </a:endParaRPr>
          </a:p>
          <a:p>
            <a:pPr marL="457200" indent="-228600">
              <a:lnSpc>
                <a:spcPct val="90000"/>
              </a:lnSpc>
              <a:spcAft>
                <a:spcPts val="600"/>
              </a:spcAft>
              <a:buFont typeface="Arial" panose="020B0604020202020204" pitchFamily="34" charset="0"/>
              <a:buChar char="•"/>
            </a:pPr>
            <a:r>
              <a:rPr lang="en-US" sz="4000" dirty="0">
                <a:latin typeface="Aptos" panose="020B0004020202020204" pitchFamily="34" charset="0"/>
              </a:rPr>
              <a:t>Innovations At Every Turn!</a:t>
            </a:r>
          </a:p>
          <a:p>
            <a:pPr marL="571500" indent="-228600" eaLnBrk="1" hangingPunct="1">
              <a:lnSpc>
                <a:spcPct val="90000"/>
              </a:lnSpc>
              <a:spcAft>
                <a:spcPts val="600"/>
              </a:spcAft>
              <a:buFont typeface="Arial" panose="020B0604020202020204" pitchFamily="34" charset="0"/>
              <a:buChar char="•"/>
            </a:pPr>
            <a:endParaRPr lang="en-US" sz="3000" dirty="0">
              <a:latin typeface="+mn-lt"/>
              <a:ea typeface="Calibri"/>
              <a:cs typeface="Calibri"/>
            </a:endParaRPr>
          </a:p>
          <a:p>
            <a:pPr marL="571500" indent="-228600" eaLnBrk="1" hangingPunct="1">
              <a:lnSpc>
                <a:spcPct val="90000"/>
              </a:lnSpc>
              <a:spcAft>
                <a:spcPts val="600"/>
              </a:spcAft>
              <a:buFont typeface="Arial" panose="020B0604020202020204" pitchFamily="34" charset="0"/>
              <a:buChar char="•"/>
            </a:pPr>
            <a:endParaRPr lang="en-US" sz="3000" dirty="0">
              <a:latin typeface="+mn-lt"/>
              <a:ea typeface="Calibri"/>
              <a:cs typeface="Calibri"/>
            </a:endParaRPr>
          </a:p>
        </p:txBody>
      </p:sp>
      <p:pic>
        <p:nvPicPr>
          <p:cNvPr id="5" name="object 4" descr="A white sign with blue text and green and silver gears&#10;&#10;AI-generated content may be incorrect.">
            <a:extLst>
              <a:ext uri="{FF2B5EF4-FFF2-40B4-BE49-F238E27FC236}">
                <a16:creationId xmlns:a16="http://schemas.microsoft.com/office/drawing/2014/main" id="{5A01520B-2945-87AD-C7DB-6D23BF84FE7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813238" y="7730300"/>
            <a:ext cx="2481263" cy="265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2697621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7BE08FD-C876-E22A-E373-326F1AC52969}"/>
            </a:ext>
          </a:extLst>
        </p:cNvPr>
        <p:cNvGrpSpPr/>
        <p:nvPr/>
      </p:nvGrpSpPr>
      <p:grpSpPr>
        <a:xfrm>
          <a:off x="0" y="0"/>
          <a:ext cx="0" cy="0"/>
          <a:chOff x="0" y="0"/>
          <a:chExt cx="0" cy="0"/>
        </a:xfrm>
      </p:grpSpPr>
      <p:sp useBgFill="1">
        <p:nvSpPr>
          <p:cNvPr id="4117" name="Rectangle 4116">
            <a:extLst>
              <a:ext uri="{FF2B5EF4-FFF2-40B4-BE49-F238E27FC236}">
                <a16:creationId xmlns:a16="http://schemas.microsoft.com/office/drawing/2014/main" id="{B3F59054-3394-4D87-8BD0-A28DCD47F1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00" cy="10287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F92B7598-6E71-AA0D-1426-5EFC76E500D6}"/>
              </a:ext>
            </a:extLst>
          </p:cNvPr>
          <p:cNvPicPr>
            <a:picLocks noChangeAspect="1"/>
          </p:cNvPicPr>
          <p:nvPr/>
        </p:nvPicPr>
        <p:blipFill>
          <a:blip r:embed="rId2">
            <a:extLst>
              <a:ext uri="{28A0092B-C50C-407E-A947-70E740481C1C}">
                <a14:useLocalDpi xmlns:a14="http://schemas.microsoft.com/office/drawing/2010/main" val="0"/>
              </a:ext>
            </a:extLst>
          </a:blip>
          <a:srcRect l="16765" r="12203" b="-2"/>
          <a:stretch>
            <a:fillRect/>
          </a:stretch>
        </p:blipFill>
        <p:spPr>
          <a:xfrm>
            <a:off x="11072479" y="10"/>
            <a:ext cx="7215521" cy="10286990"/>
          </a:xfrm>
          <a:custGeom>
            <a:avLst/>
            <a:gdLst/>
            <a:ahLst/>
            <a:cxnLst/>
            <a:rect l="l" t="t" r="r" b="b"/>
            <a:pathLst>
              <a:path w="4817171" h="6858000">
                <a:moveTo>
                  <a:pt x="22751" y="0"/>
                </a:moveTo>
                <a:lnTo>
                  <a:pt x="4817171" y="0"/>
                </a:lnTo>
                <a:lnTo>
                  <a:pt x="4817171" y="6858000"/>
                </a:lnTo>
                <a:lnTo>
                  <a:pt x="0" y="6858000"/>
                </a:lnTo>
                <a:lnTo>
                  <a:pt x="6679" y="6845555"/>
                </a:lnTo>
                <a:cubicBezTo>
                  <a:pt x="496584" y="5886487"/>
                  <a:pt x="786702" y="4695963"/>
                  <a:pt x="786702" y="3406233"/>
                </a:cubicBezTo>
                <a:cubicBezTo>
                  <a:pt x="786702" y="2215714"/>
                  <a:pt x="539501" y="1109724"/>
                  <a:pt x="116147" y="192283"/>
                </a:cubicBezTo>
                <a:close/>
              </a:path>
            </a:pathLst>
          </a:custGeom>
        </p:spPr>
      </p:pic>
      <p:pic>
        <p:nvPicPr>
          <p:cNvPr id="11" name="Picture 10">
            <a:extLst>
              <a:ext uri="{FF2B5EF4-FFF2-40B4-BE49-F238E27FC236}">
                <a16:creationId xmlns:a16="http://schemas.microsoft.com/office/drawing/2014/main" id="{37D08352-A178-1C07-9950-41564B9629C9}"/>
              </a:ext>
            </a:extLst>
          </p:cNvPr>
          <p:cNvPicPr>
            <a:picLocks noChangeAspect="1"/>
          </p:cNvPicPr>
          <p:nvPr/>
        </p:nvPicPr>
        <p:blipFill>
          <a:blip r:embed="rId3">
            <a:extLst>
              <a:ext uri="{28A0092B-C50C-407E-A947-70E740481C1C}">
                <a14:useLocalDpi xmlns:a14="http://schemas.microsoft.com/office/drawing/2010/main" val="0"/>
              </a:ext>
            </a:extLst>
          </a:blip>
          <a:srcRect t="20724" r="2" b="28042"/>
          <a:stretch>
            <a:fillRect/>
          </a:stretch>
        </p:blipFill>
        <p:spPr>
          <a:xfrm>
            <a:off x="4704583" y="10"/>
            <a:ext cx="7468956" cy="5102342"/>
          </a:xfrm>
          <a:custGeom>
            <a:avLst/>
            <a:gdLst/>
            <a:ahLst/>
            <a:cxnLst/>
            <a:rect l="l" t="t" r="r" b="b"/>
            <a:pathLst>
              <a:path w="4979304" h="3364992">
                <a:moveTo>
                  <a:pt x="0" y="0"/>
                </a:moveTo>
                <a:lnTo>
                  <a:pt x="4211250" y="0"/>
                </a:lnTo>
                <a:lnTo>
                  <a:pt x="4309461" y="192282"/>
                </a:lnTo>
                <a:cubicBezTo>
                  <a:pt x="4697535" y="1033269"/>
                  <a:pt x="4937593" y="2032690"/>
                  <a:pt x="4974907" y="3110424"/>
                </a:cubicBezTo>
                <a:lnTo>
                  <a:pt x="4979304" y="3364992"/>
                </a:lnTo>
                <a:lnTo>
                  <a:pt x="800592" y="3364992"/>
                </a:lnTo>
                <a:lnTo>
                  <a:pt x="797493" y="3185579"/>
                </a:lnTo>
                <a:cubicBezTo>
                  <a:pt x="756786" y="2009870"/>
                  <a:pt x="474799" y="927359"/>
                  <a:pt x="22579" y="42066"/>
                </a:cubicBezTo>
                <a:close/>
              </a:path>
            </a:pathLst>
          </a:custGeom>
        </p:spPr>
      </p:pic>
      <p:pic>
        <p:nvPicPr>
          <p:cNvPr id="13" name="Picture 12">
            <a:extLst>
              <a:ext uri="{FF2B5EF4-FFF2-40B4-BE49-F238E27FC236}">
                <a16:creationId xmlns:a16="http://schemas.microsoft.com/office/drawing/2014/main" id="{4E903548-B888-123B-65CD-14C76AE3E504}"/>
              </a:ext>
            </a:extLst>
          </p:cNvPr>
          <p:cNvPicPr>
            <a:picLocks noChangeAspect="1"/>
          </p:cNvPicPr>
          <p:nvPr/>
        </p:nvPicPr>
        <p:blipFill>
          <a:blip r:embed="rId4">
            <a:extLst>
              <a:ext uri="{28A0092B-C50C-407E-A947-70E740481C1C}">
                <a14:useLocalDpi xmlns:a14="http://schemas.microsoft.com/office/drawing/2010/main" val="0"/>
              </a:ext>
            </a:extLst>
          </a:blip>
          <a:srcRect r="2" b="7921"/>
          <a:stretch>
            <a:fillRect/>
          </a:stretch>
        </p:blipFill>
        <p:spPr>
          <a:xfrm>
            <a:off x="4784142" y="5184648"/>
            <a:ext cx="7388218" cy="5102352"/>
          </a:xfrm>
          <a:custGeom>
            <a:avLst/>
            <a:gdLst/>
            <a:ahLst/>
            <a:cxnLst/>
            <a:rect l="l" t="t" r="r" b="b"/>
            <a:pathLst>
              <a:path w="4925479" h="3364992">
                <a:moveTo>
                  <a:pt x="749362" y="0"/>
                </a:moveTo>
                <a:lnTo>
                  <a:pt x="4925479" y="0"/>
                </a:lnTo>
                <a:lnTo>
                  <a:pt x="4921868" y="209033"/>
                </a:lnTo>
                <a:cubicBezTo>
                  <a:pt x="4884554" y="1286766"/>
                  <a:pt x="4644496" y="2286187"/>
                  <a:pt x="4256422" y="3127175"/>
                </a:cubicBezTo>
                <a:lnTo>
                  <a:pt x="4134952" y="3364992"/>
                </a:lnTo>
                <a:lnTo>
                  <a:pt x="0" y="3364992"/>
                </a:lnTo>
                <a:lnTo>
                  <a:pt x="79008" y="3202330"/>
                </a:lnTo>
                <a:cubicBezTo>
                  <a:pt x="467082" y="2361343"/>
                  <a:pt x="707140" y="1361922"/>
                  <a:pt x="744454" y="284189"/>
                </a:cubicBezTo>
                <a:close/>
              </a:path>
            </a:pathLst>
          </a:custGeom>
        </p:spPr>
      </p:pic>
      <p:sp useBgFill="1">
        <p:nvSpPr>
          <p:cNvPr id="4119" name="Freeform: Shape 4118">
            <a:extLst>
              <a:ext uri="{FF2B5EF4-FFF2-40B4-BE49-F238E27FC236}">
                <a16:creationId xmlns:a16="http://schemas.microsoft.com/office/drawing/2014/main" id="{2FE0ABA9-CAF1-4816-837D-5F28AAA08E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918722" cy="10287000"/>
          </a:xfrm>
          <a:custGeom>
            <a:avLst/>
            <a:gdLst>
              <a:gd name="connsiteX0" fmla="*/ 0 w 3945815"/>
              <a:gd name="connsiteY0" fmla="*/ 0 h 6858000"/>
              <a:gd name="connsiteX1" fmla="*/ 3138662 w 3945815"/>
              <a:gd name="connsiteY1" fmla="*/ 0 h 6858000"/>
              <a:gd name="connsiteX2" fmla="*/ 3275260 w 3945815"/>
              <a:gd name="connsiteY2" fmla="*/ 267438 h 6858000"/>
              <a:gd name="connsiteX3" fmla="*/ 3945815 w 3945815"/>
              <a:gd name="connsiteY3" fmla="*/ 3481388 h 6858000"/>
              <a:gd name="connsiteX4" fmla="*/ 3275260 w 3945815"/>
              <a:gd name="connsiteY4" fmla="*/ 6695338 h 6858000"/>
              <a:gd name="connsiteX5" fmla="*/ 3192177 w 3945815"/>
              <a:gd name="connsiteY5" fmla="*/ 6858000 h 6858000"/>
              <a:gd name="connsiteX6" fmla="*/ 0 w 3945815"/>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45815" h="6858000">
                <a:moveTo>
                  <a:pt x="0" y="0"/>
                </a:moveTo>
                <a:lnTo>
                  <a:pt x="3138662" y="0"/>
                </a:lnTo>
                <a:lnTo>
                  <a:pt x="3275260" y="267438"/>
                </a:lnTo>
                <a:cubicBezTo>
                  <a:pt x="3698614" y="1184879"/>
                  <a:pt x="3945815" y="2290869"/>
                  <a:pt x="3945815" y="3481388"/>
                </a:cubicBezTo>
                <a:cubicBezTo>
                  <a:pt x="3945815" y="4671908"/>
                  <a:pt x="3698614" y="5777898"/>
                  <a:pt x="3275260" y="6695338"/>
                </a:cubicBezTo>
                <a:lnTo>
                  <a:pt x="3192177" y="6858000"/>
                </a:lnTo>
                <a:lnTo>
                  <a:pt x="0" y="6858000"/>
                </a:lnTo>
                <a:close/>
              </a:path>
            </a:pathLst>
          </a:custGeom>
          <a:ln w="9525">
            <a:solidFill>
              <a:srgbClr val="EFEFEF"/>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4121" name="Freeform: Shape 4120">
            <a:extLst>
              <a:ext uri="{FF2B5EF4-FFF2-40B4-BE49-F238E27FC236}">
                <a16:creationId xmlns:a16="http://schemas.microsoft.com/office/drawing/2014/main" id="{BC8B9C14-70F0-4F42-85FF-0DD3D5A585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905005" cy="10287000"/>
          </a:xfrm>
          <a:custGeom>
            <a:avLst/>
            <a:gdLst>
              <a:gd name="connsiteX0" fmla="*/ 0 w 3936670"/>
              <a:gd name="connsiteY0" fmla="*/ 0 h 6858000"/>
              <a:gd name="connsiteX1" fmla="*/ 3129517 w 3936670"/>
              <a:gd name="connsiteY1" fmla="*/ 0 h 6858000"/>
              <a:gd name="connsiteX2" fmla="*/ 3266115 w 3936670"/>
              <a:gd name="connsiteY2" fmla="*/ 267438 h 6858000"/>
              <a:gd name="connsiteX3" fmla="*/ 3936670 w 3936670"/>
              <a:gd name="connsiteY3" fmla="*/ 3481388 h 6858000"/>
              <a:gd name="connsiteX4" fmla="*/ 3266115 w 3936670"/>
              <a:gd name="connsiteY4" fmla="*/ 6695338 h 6858000"/>
              <a:gd name="connsiteX5" fmla="*/ 3183032 w 3936670"/>
              <a:gd name="connsiteY5" fmla="*/ 6858000 h 6858000"/>
              <a:gd name="connsiteX6" fmla="*/ 0 w 3936670"/>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36670" h="6858000">
                <a:moveTo>
                  <a:pt x="0" y="0"/>
                </a:moveTo>
                <a:lnTo>
                  <a:pt x="3129517" y="0"/>
                </a:lnTo>
                <a:lnTo>
                  <a:pt x="3266115" y="267438"/>
                </a:lnTo>
                <a:cubicBezTo>
                  <a:pt x="3689469" y="1184879"/>
                  <a:pt x="3936670" y="2290869"/>
                  <a:pt x="3936670" y="3481388"/>
                </a:cubicBezTo>
                <a:cubicBezTo>
                  <a:pt x="3936670" y="4671908"/>
                  <a:pt x="3689469" y="5777898"/>
                  <a:pt x="3266115" y="6695338"/>
                </a:cubicBezTo>
                <a:lnTo>
                  <a:pt x="3183032"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1A4FACE5-EA97-552C-4819-C1A78D805914}"/>
              </a:ext>
            </a:extLst>
          </p:cNvPr>
          <p:cNvSpPr txBox="1"/>
          <p:nvPr/>
        </p:nvSpPr>
        <p:spPr>
          <a:xfrm>
            <a:off x="672084" y="1028700"/>
            <a:ext cx="4210812" cy="1988344"/>
          </a:xfrm>
          <a:prstGeom prst="rect">
            <a:avLst/>
          </a:prstGeom>
        </p:spPr>
        <p:txBody>
          <a:bodyPr vert="horz" lIns="91440" tIns="45720" rIns="91440" bIns="45720" rtlCol="0" anchor="ctr">
            <a:noAutofit/>
          </a:bodyPr>
          <a:lstStyle/>
          <a:p>
            <a:pPr eaLnBrk="1" hangingPunct="1">
              <a:lnSpc>
                <a:spcPct val="90000"/>
              </a:lnSpc>
              <a:spcAft>
                <a:spcPts val="600"/>
              </a:spcAft>
            </a:pPr>
            <a:r>
              <a:rPr lang="en-US" sz="5100" kern="1200">
                <a:solidFill>
                  <a:schemeClr val="tx1"/>
                </a:solidFill>
                <a:latin typeface="+mj-lt"/>
                <a:ea typeface="+mj-ea"/>
                <a:cs typeface="+mj-cs"/>
              </a:rPr>
              <a:t>Challenge | Complex Bridge Design</a:t>
            </a:r>
          </a:p>
        </p:txBody>
      </p:sp>
      <p:sp>
        <p:nvSpPr>
          <p:cNvPr id="4123" name="Rectangle 4122">
            <a:extLst>
              <a:ext uri="{FF2B5EF4-FFF2-40B4-BE49-F238E27FC236}">
                <a16:creationId xmlns:a16="http://schemas.microsoft.com/office/drawing/2014/main" id="{98DE6C44-43F8-4DE4-AB81-66853FFEA0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510284"/>
            <a:ext cx="192024" cy="98085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125" name="Rectangle 4124">
            <a:extLst>
              <a:ext uri="{FF2B5EF4-FFF2-40B4-BE49-F238E27FC236}">
                <a16:creationId xmlns:a16="http://schemas.microsoft.com/office/drawing/2014/main" id="{2409529B-9B56-4F10-BE4D-F934DB89E5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8368" y="3134911"/>
            <a:ext cx="4251960" cy="27432"/>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3C541FCC-02E6-01C3-A1B2-0273809007C3}"/>
              </a:ext>
            </a:extLst>
          </p:cNvPr>
          <p:cNvSpPr txBox="1"/>
          <p:nvPr/>
        </p:nvSpPr>
        <p:spPr>
          <a:xfrm>
            <a:off x="672083" y="3387852"/>
            <a:ext cx="4555009" cy="5884164"/>
          </a:xfrm>
          <a:prstGeom prst="rect">
            <a:avLst/>
          </a:prstGeom>
        </p:spPr>
        <p:txBody>
          <a:bodyPr vert="horz" lIns="91440" tIns="45720" rIns="91440" bIns="45720" rtlCol="0" anchor="t">
            <a:normAutofit/>
          </a:bodyPr>
          <a:lstStyle/>
          <a:p>
            <a:pPr marL="571500" indent="-228600" eaLnBrk="1" hangingPunct="1">
              <a:lnSpc>
                <a:spcPct val="90000"/>
              </a:lnSpc>
              <a:spcAft>
                <a:spcPts val="600"/>
              </a:spcAft>
              <a:buFont typeface="Arial" panose="020B0604020202020204" pitchFamily="34" charset="0"/>
              <a:buChar char="•"/>
            </a:pPr>
            <a:r>
              <a:rPr lang="en-US" sz="3100" dirty="0">
                <a:latin typeface="Aptos" panose="020B0004020202020204" pitchFamily="34" charset="0"/>
              </a:rPr>
              <a:t>Accelerated Bridge Construction</a:t>
            </a:r>
          </a:p>
          <a:p>
            <a:pPr marL="571500" indent="-228600">
              <a:lnSpc>
                <a:spcPct val="90000"/>
              </a:lnSpc>
              <a:spcAft>
                <a:spcPts val="600"/>
              </a:spcAft>
              <a:buFont typeface="Arial" panose="020B0604020202020204" pitchFamily="34" charset="0"/>
              <a:buChar char="•"/>
            </a:pPr>
            <a:r>
              <a:rPr lang="en-US" sz="3100" dirty="0">
                <a:latin typeface="Aptos" panose="020B0004020202020204" pitchFamily="34" charset="0"/>
              </a:rPr>
              <a:t>Under bridge work</a:t>
            </a:r>
          </a:p>
          <a:p>
            <a:pPr marL="571500" indent="-228600">
              <a:lnSpc>
                <a:spcPct val="90000"/>
              </a:lnSpc>
              <a:spcAft>
                <a:spcPts val="600"/>
              </a:spcAft>
              <a:buFont typeface="Arial" panose="020B0604020202020204" pitchFamily="34" charset="0"/>
              <a:buChar char="•"/>
            </a:pPr>
            <a:r>
              <a:rPr lang="en-US" sz="3100" dirty="0">
                <a:latin typeface="Aptos" panose="020B0004020202020204" pitchFamily="34" charset="0"/>
              </a:rPr>
              <a:t>Micropiles</a:t>
            </a:r>
          </a:p>
          <a:p>
            <a:pPr marL="571500" indent="-228600">
              <a:lnSpc>
                <a:spcPct val="90000"/>
              </a:lnSpc>
              <a:spcAft>
                <a:spcPts val="600"/>
              </a:spcAft>
              <a:buFont typeface="Arial" panose="020B0604020202020204" pitchFamily="34" charset="0"/>
              <a:buChar char="•"/>
            </a:pPr>
            <a:r>
              <a:rPr lang="en-US" sz="3100" dirty="0" err="1">
                <a:latin typeface="Aptos" panose="020B0004020202020204" pitchFamily="34" charset="0"/>
              </a:rPr>
              <a:t>LWCC</a:t>
            </a:r>
            <a:endParaRPr lang="en-US" sz="3100" dirty="0">
              <a:latin typeface="Aptos" panose="020B0004020202020204" pitchFamily="34" charset="0"/>
            </a:endParaRPr>
          </a:p>
          <a:p>
            <a:pPr marL="571500" indent="-228600" eaLnBrk="1" hangingPunct="1">
              <a:lnSpc>
                <a:spcPct val="90000"/>
              </a:lnSpc>
              <a:spcAft>
                <a:spcPts val="600"/>
              </a:spcAft>
              <a:buFont typeface="Arial" panose="020B0604020202020204" pitchFamily="34" charset="0"/>
              <a:buChar char="•"/>
            </a:pPr>
            <a:r>
              <a:rPr lang="en-US" sz="3100" dirty="0">
                <a:latin typeface="Aptos" panose="020B0004020202020204" pitchFamily="34" charset="0"/>
              </a:rPr>
              <a:t>Precast Deck Panels</a:t>
            </a:r>
          </a:p>
          <a:p>
            <a:pPr marL="571500" indent="-228600" eaLnBrk="1" hangingPunct="1">
              <a:lnSpc>
                <a:spcPct val="90000"/>
              </a:lnSpc>
              <a:spcAft>
                <a:spcPts val="600"/>
              </a:spcAft>
              <a:buFont typeface="Arial" panose="020B0604020202020204" pitchFamily="34" charset="0"/>
              <a:buChar char="•"/>
            </a:pPr>
            <a:endParaRPr lang="en-US" sz="2600" dirty="0">
              <a:latin typeface="+mn-lt"/>
            </a:endParaRPr>
          </a:p>
          <a:p>
            <a:pPr marL="571500" indent="-228600" eaLnBrk="1" hangingPunct="1">
              <a:lnSpc>
                <a:spcPct val="90000"/>
              </a:lnSpc>
              <a:spcAft>
                <a:spcPts val="600"/>
              </a:spcAft>
              <a:buFont typeface="Arial" panose="020B0604020202020204" pitchFamily="34" charset="0"/>
              <a:buChar char="•"/>
            </a:pPr>
            <a:endParaRPr lang="en-US" sz="2600" dirty="0">
              <a:latin typeface="+mn-lt"/>
            </a:endParaRPr>
          </a:p>
          <a:p>
            <a:pPr marL="571500" indent="-228600" eaLnBrk="1" hangingPunct="1">
              <a:lnSpc>
                <a:spcPct val="90000"/>
              </a:lnSpc>
              <a:spcAft>
                <a:spcPts val="600"/>
              </a:spcAft>
              <a:buFont typeface="Arial" panose="020B0604020202020204" pitchFamily="34" charset="0"/>
              <a:buChar char="•"/>
            </a:pPr>
            <a:endParaRPr lang="en-US" sz="2600" dirty="0">
              <a:latin typeface="+mn-lt"/>
            </a:endParaRPr>
          </a:p>
        </p:txBody>
      </p:sp>
      <p:pic>
        <p:nvPicPr>
          <p:cNvPr id="19" name="object 4">
            <a:extLst>
              <a:ext uri="{FF2B5EF4-FFF2-40B4-BE49-F238E27FC236}">
                <a16:creationId xmlns:a16="http://schemas.microsoft.com/office/drawing/2014/main" id="{ED46CBD7-0A08-9B77-CA1E-13D706DDAF3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2024" y="7450360"/>
            <a:ext cx="2481263" cy="265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5325330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51488D9-8B78-6FAF-891E-44AFB05AE48F}"/>
            </a:ext>
          </a:extLst>
        </p:cNvPr>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231BF440-39FA-4087-84CC-2EEC0BBDAF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00" cy="10287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F6943C20-78B4-6724-83CB-B7F5BF3A5267}"/>
              </a:ext>
            </a:extLst>
          </p:cNvPr>
          <p:cNvPicPr>
            <a:picLocks noChangeAspect="1"/>
          </p:cNvPicPr>
          <p:nvPr/>
        </p:nvPicPr>
        <p:blipFill>
          <a:blip r:embed="rId2">
            <a:extLst>
              <a:ext uri="{28A0092B-C50C-407E-A947-70E740481C1C}">
                <a14:useLocalDpi xmlns:a14="http://schemas.microsoft.com/office/drawing/2010/main" val="0"/>
              </a:ext>
            </a:extLst>
          </a:blip>
          <a:srcRect l="2" t="20560" r="-1" b="18055"/>
          <a:stretch>
            <a:fillRect/>
          </a:stretch>
        </p:blipFill>
        <p:spPr>
          <a:xfrm>
            <a:off x="7324537" y="10"/>
            <a:ext cx="10963463" cy="5047478"/>
          </a:xfrm>
          <a:custGeom>
            <a:avLst/>
            <a:gdLst/>
            <a:ahLst/>
            <a:cxnLst/>
            <a:rect l="l" t="t" r="r" b="b"/>
            <a:pathLst>
              <a:path w="7308975" h="3364992">
                <a:moveTo>
                  <a:pt x="0" y="0"/>
                </a:moveTo>
                <a:lnTo>
                  <a:pt x="7308975" y="0"/>
                </a:lnTo>
                <a:lnTo>
                  <a:pt x="7308975" y="3364992"/>
                </a:lnTo>
                <a:lnTo>
                  <a:pt x="1210305" y="3364992"/>
                </a:lnTo>
                <a:lnTo>
                  <a:pt x="1192705" y="2943200"/>
                </a:lnTo>
                <a:cubicBezTo>
                  <a:pt x="1098874" y="1825108"/>
                  <a:pt x="684692" y="821621"/>
                  <a:pt x="62981" y="69271"/>
                </a:cubicBezTo>
                <a:close/>
              </a:path>
            </a:pathLst>
          </a:custGeom>
        </p:spPr>
      </p:pic>
      <p:pic>
        <p:nvPicPr>
          <p:cNvPr id="3" name="Picture 2">
            <a:extLst>
              <a:ext uri="{FF2B5EF4-FFF2-40B4-BE49-F238E27FC236}">
                <a16:creationId xmlns:a16="http://schemas.microsoft.com/office/drawing/2014/main" id="{7FAE9C86-546E-32E3-ACF5-F13B55A549E0}"/>
              </a:ext>
            </a:extLst>
          </p:cNvPr>
          <p:cNvPicPr>
            <a:picLocks noChangeAspect="1"/>
          </p:cNvPicPr>
          <p:nvPr/>
        </p:nvPicPr>
        <p:blipFill>
          <a:blip r:embed="rId3"/>
          <a:srcRect t="8953" r="1" b="19391"/>
          <a:stretch>
            <a:fillRect/>
          </a:stretch>
        </p:blipFill>
        <p:spPr>
          <a:xfrm>
            <a:off x="7324537" y="5239512"/>
            <a:ext cx="10963463" cy="5047488"/>
          </a:xfrm>
          <a:custGeom>
            <a:avLst/>
            <a:gdLst/>
            <a:ahLst/>
            <a:cxnLst/>
            <a:rect l="l" t="t" r="r" b="b"/>
            <a:pathLst>
              <a:path w="7308975" h="3364992">
                <a:moveTo>
                  <a:pt x="1210305" y="0"/>
                </a:moveTo>
                <a:lnTo>
                  <a:pt x="7308975" y="0"/>
                </a:lnTo>
                <a:lnTo>
                  <a:pt x="7308975" y="3364992"/>
                </a:lnTo>
                <a:lnTo>
                  <a:pt x="0" y="3364992"/>
                </a:lnTo>
                <a:lnTo>
                  <a:pt x="62981" y="3295722"/>
                </a:lnTo>
                <a:cubicBezTo>
                  <a:pt x="684692" y="2543371"/>
                  <a:pt x="1098874" y="1539884"/>
                  <a:pt x="1192705" y="421793"/>
                </a:cubicBezTo>
                <a:close/>
              </a:path>
            </a:pathLst>
          </a:custGeom>
        </p:spPr>
      </p:pic>
      <p:sp useBgFill="1">
        <p:nvSpPr>
          <p:cNvPr id="29" name="Freeform: Shape 28">
            <a:extLst>
              <a:ext uri="{FF2B5EF4-FFF2-40B4-BE49-F238E27FC236}">
                <a16:creationId xmlns:a16="http://schemas.microsoft.com/office/drawing/2014/main" id="{F04E4CBA-303B-48BD-8451-C2701CB0EE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1" cy="10287000"/>
          </a:xfrm>
          <a:custGeom>
            <a:avLst/>
            <a:gdLst>
              <a:gd name="connsiteX0" fmla="*/ 0 w 6096001"/>
              <a:gd name="connsiteY0" fmla="*/ 0 h 6858000"/>
              <a:gd name="connsiteX1" fmla="*/ 4883024 w 6096001"/>
              <a:gd name="connsiteY1" fmla="*/ 0 h 6858000"/>
              <a:gd name="connsiteX2" fmla="*/ 4946006 w 6096001"/>
              <a:gd name="connsiteY2" fmla="*/ 69271 h 6858000"/>
              <a:gd name="connsiteX3" fmla="*/ 6096001 w 6096001"/>
              <a:gd name="connsiteY3" fmla="*/ 3429000 h 6858000"/>
              <a:gd name="connsiteX4" fmla="*/ 4946006 w 6096001"/>
              <a:gd name="connsiteY4" fmla="*/ 6788730 h 6858000"/>
              <a:gd name="connsiteX5" fmla="*/ 4883024 w 6096001"/>
              <a:gd name="connsiteY5" fmla="*/ 6858000 h 6858000"/>
              <a:gd name="connsiteX6" fmla="*/ 0 w 609600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6001" h="6858000">
                <a:moveTo>
                  <a:pt x="0" y="0"/>
                </a:moveTo>
                <a:lnTo>
                  <a:pt x="4883024" y="0"/>
                </a:lnTo>
                <a:lnTo>
                  <a:pt x="4946006" y="69271"/>
                </a:lnTo>
                <a:cubicBezTo>
                  <a:pt x="5656532" y="929100"/>
                  <a:pt x="6096001" y="2116944"/>
                  <a:pt x="6096001" y="3429000"/>
                </a:cubicBezTo>
                <a:cubicBezTo>
                  <a:pt x="6096001" y="4741056"/>
                  <a:pt x="5656532" y="5928900"/>
                  <a:pt x="4946006" y="6788730"/>
                </a:cubicBezTo>
                <a:lnTo>
                  <a:pt x="4883024" y="6858000"/>
                </a:lnTo>
                <a:lnTo>
                  <a:pt x="0" y="6858000"/>
                </a:lnTo>
                <a:close/>
              </a:path>
            </a:pathLst>
          </a:custGeom>
          <a:ln w="9525">
            <a:solidFill>
              <a:srgbClr val="EFEFEF"/>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31" name="Freeform: Shape 30">
            <a:extLst>
              <a:ext uri="{FF2B5EF4-FFF2-40B4-BE49-F238E27FC236}">
                <a16:creationId xmlns:a16="http://schemas.microsoft.com/office/drawing/2014/main" id="{F6CA58B3-AFCC-4A40-9882-50D5080879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9130998" cy="10287000"/>
          </a:xfrm>
          <a:custGeom>
            <a:avLst/>
            <a:gdLst>
              <a:gd name="connsiteX0" fmla="*/ 0 w 6087332"/>
              <a:gd name="connsiteY0" fmla="*/ 0 h 6858000"/>
              <a:gd name="connsiteX1" fmla="*/ 4874355 w 6087332"/>
              <a:gd name="connsiteY1" fmla="*/ 0 h 6858000"/>
              <a:gd name="connsiteX2" fmla="*/ 4937337 w 6087332"/>
              <a:gd name="connsiteY2" fmla="*/ 69271 h 6858000"/>
              <a:gd name="connsiteX3" fmla="*/ 6087332 w 6087332"/>
              <a:gd name="connsiteY3" fmla="*/ 3429000 h 6858000"/>
              <a:gd name="connsiteX4" fmla="*/ 4937337 w 6087332"/>
              <a:gd name="connsiteY4" fmla="*/ 6788730 h 6858000"/>
              <a:gd name="connsiteX5" fmla="*/ 4874355 w 6087332"/>
              <a:gd name="connsiteY5" fmla="*/ 6858000 h 6858000"/>
              <a:gd name="connsiteX6" fmla="*/ 0 w 608733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87332" h="6858000">
                <a:moveTo>
                  <a:pt x="0" y="0"/>
                </a:moveTo>
                <a:lnTo>
                  <a:pt x="4874355" y="0"/>
                </a:lnTo>
                <a:lnTo>
                  <a:pt x="4937337" y="69271"/>
                </a:lnTo>
                <a:cubicBezTo>
                  <a:pt x="5647863" y="929100"/>
                  <a:pt x="6087332" y="2116944"/>
                  <a:pt x="6087332" y="3429000"/>
                </a:cubicBezTo>
                <a:cubicBezTo>
                  <a:pt x="6087332" y="4741056"/>
                  <a:pt x="5647863" y="5928900"/>
                  <a:pt x="4937337" y="6788730"/>
                </a:cubicBezTo>
                <a:lnTo>
                  <a:pt x="4874355" y="6858000"/>
                </a:lnTo>
                <a:lnTo>
                  <a:pt x="0" y="6858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4" name="TextBox 3">
            <a:extLst>
              <a:ext uri="{FF2B5EF4-FFF2-40B4-BE49-F238E27FC236}">
                <a16:creationId xmlns:a16="http://schemas.microsoft.com/office/drawing/2014/main" id="{BEF8A502-D23F-9A77-6D98-90A1A022545C}"/>
              </a:ext>
            </a:extLst>
          </p:cNvPr>
          <p:cNvSpPr txBox="1"/>
          <p:nvPr/>
        </p:nvSpPr>
        <p:spPr>
          <a:xfrm>
            <a:off x="672084" y="1289304"/>
            <a:ext cx="7249203" cy="1865376"/>
          </a:xfrm>
          <a:prstGeom prst="rect">
            <a:avLst/>
          </a:prstGeom>
        </p:spPr>
        <p:txBody>
          <a:bodyPr vert="horz" lIns="91440" tIns="45720" rIns="91440" bIns="45720" rtlCol="0" anchor="ctr">
            <a:normAutofit/>
          </a:bodyPr>
          <a:lstStyle/>
          <a:p>
            <a:pPr eaLnBrk="1" hangingPunct="1">
              <a:lnSpc>
                <a:spcPct val="90000"/>
              </a:lnSpc>
              <a:spcAft>
                <a:spcPts val="600"/>
              </a:spcAft>
            </a:pPr>
            <a:r>
              <a:rPr lang="en-US" sz="5100" kern="1200">
                <a:solidFill>
                  <a:schemeClr val="tx1"/>
                </a:solidFill>
                <a:latin typeface="+mj-lt"/>
                <a:ea typeface="+mj-ea"/>
                <a:cs typeface="+mj-cs"/>
              </a:rPr>
              <a:t>Challenge | Complex Bridge Design</a:t>
            </a:r>
          </a:p>
        </p:txBody>
      </p:sp>
      <p:sp>
        <p:nvSpPr>
          <p:cNvPr id="33" name="Rectangle 32">
            <a:extLst>
              <a:ext uri="{FF2B5EF4-FFF2-40B4-BE49-F238E27FC236}">
                <a16:creationId xmlns:a16="http://schemas.microsoft.com/office/drawing/2014/main" id="{75C56826-D4E5-42ED-8529-079651CB30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728216"/>
            <a:ext cx="192024" cy="98085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useBgFill="1">
        <p:nvSpPr>
          <p:cNvPr id="35" name="Rectangle 34">
            <a:extLst>
              <a:ext uri="{FF2B5EF4-FFF2-40B4-BE49-F238E27FC236}">
                <a16:creationId xmlns:a16="http://schemas.microsoft.com/office/drawing/2014/main" id="{82095FCE-EF05-4443-B97A-85DEE3A5CA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4316" y="3291840"/>
            <a:ext cx="7338060" cy="27432"/>
          </a:xfrm>
          <a:prstGeom prst="rect">
            <a:avLst/>
          </a:prstGeom>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 name="Rectangle 36">
            <a:extLst>
              <a:ext uri="{FF2B5EF4-FFF2-40B4-BE49-F238E27FC236}">
                <a16:creationId xmlns:a16="http://schemas.microsoft.com/office/drawing/2014/main" id="{CA00AE6B-AA30-4CF8-BA6F-339B780AD7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4316" y="3291840"/>
            <a:ext cx="7338060" cy="27432"/>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6" name="TextBox 5">
            <a:extLst>
              <a:ext uri="{FF2B5EF4-FFF2-40B4-BE49-F238E27FC236}">
                <a16:creationId xmlns:a16="http://schemas.microsoft.com/office/drawing/2014/main" id="{6C822113-2BDC-E940-AB39-4B4E4C3F51D7}"/>
              </a:ext>
            </a:extLst>
          </p:cNvPr>
          <p:cNvSpPr txBox="1"/>
          <p:nvPr/>
        </p:nvSpPr>
        <p:spPr>
          <a:xfrm>
            <a:off x="672084" y="3768916"/>
            <a:ext cx="7249204" cy="5496527"/>
          </a:xfrm>
          <a:prstGeom prst="rect">
            <a:avLst/>
          </a:prstGeom>
        </p:spPr>
        <p:txBody>
          <a:bodyPr vert="horz" lIns="91440" tIns="45720" rIns="91440" bIns="45720" rtlCol="0" anchor="t">
            <a:normAutofit/>
          </a:bodyPr>
          <a:lstStyle/>
          <a:p>
            <a:pPr marL="571500" indent="-228600" eaLnBrk="1" hangingPunct="1">
              <a:lnSpc>
                <a:spcPct val="90000"/>
              </a:lnSpc>
              <a:spcAft>
                <a:spcPts val="600"/>
              </a:spcAft>
              <a:buFont typeface="Arial" panose="020B0604020202020204" pitchFamily="34" charset="0"/>
              <a:buChar char="•"/>
            </a:pPr>
            <a:r>
              <a:rPr lang="en-US" sz="3100" b="1" dirty="0">
                <a:latin typeface="Aptos" panose="020B0004020202020204" pitchFamily="34" charset="0"/>
              </a:rPr>
              <a:t>CSX/Hill St./Burnett Ave.</a:t>
            </a:r>
          </a:p>
          <a:p>
            <a:pPr marL="1714500" lvl="2" indent="-228600" eaLnBrk="1" hangingPunct="1">
              <a:lnSpc>
                <a:spcPct val="90000"/>
              </a:lnSpc>
              <a:spcAft>
                <a:spcPts val="600"/>
              </a:spcAft>
              <a:buFont typeface="Arial" panose="020B0604020202020204" pitchFamily="34" charset="0"/>
              <a:buChar char="•"/>
            </a:pPr>
            <a:r>
              <a:rPr lang="en-US" sz="3100" dirty="0">
                <a:latin typeface="Aptos" panose="020B0004020202020204" pitchFamily="34" charset="0"/>
              </a:rPr>
              <a:t>Railroad Vertical Clearance</a:t>
            </a:r>
          </a:p>
          <a:p>
            <a:pPr marL="1714500" lvl="2" indent="-228600" eaLnBrk="1" hangingPunct="1">
              <a:lnSpc>
                <a:spcPct val="90000"/>
              </a:lnSpc>
              <a:spcAft>
                <a:spcPts val="600"/>
              </a:spcAft>
              <a:buFont typeface="Arial" panose="020B0604020202020204" pitchFamily="34" charset="0"/>
              <a:buChar char="•"/>
            </a:pPr>
            <a:r>
              <a:rPr lang="en-US" sz="3100" dirty="0">
                <a:latin typeface="Aptos" panose="020B0004020202020204" pitchFamily="34" charset="0"/>
              </a:rPr>
              <a:t>Link slab design</a:t>
            </a:r>
          </a:p>
          <a:p>
            <a:pPr marL="1714500" lvl="2" indent="-228600" eaLnBrk="1" hangingPunct="1">
              <a:lnSpc>
                <a:spcPct val="90000"/>
              </a:lnSpc>
              <a:spcAft>
                <a:spcPts val="600"/>
              </a:spcAft>
              <a:buFont typeface="Arial" panose="020B0604020202020204" pitchFamily="34" charset="0"/>
              <a:buChar char="•"/>
            </a:pPr>
            <a:r>
              <a:rPr lang="en-US" sz="3100" dirty="0">
                <a:latin typeface="Aptos" panose="020B0004020202020204" pitchFamily="34" charset="0"/>
              </a:rPr>
              <a:t>Bridge Deck Reduction</a:t>
            </a:r>
          </a:p>
          <a:p>
            <a:pPr marL="571500" indent="-228600" eaLnBrk="1" hangingPunct="1">
              <a:lnSpc>
                <a:spcPct val="90000"/>
              </a:lnSpc>
              <a:spcAft>
                <a:spcPts val="600"/>
              </a:spcAft>
              <a:buFont typeface="Arial" panose="020B0604020202020204" pitchFamily="34" charset="0"/>
              <a:buChar char="•"/>
            </a:pPr>
            <a:endParaRPr lang="en-US" sz="3100" dirty="0">
              <a:latin typeface="Aptos" panose="020B0004020202020204" pitchFamily="34" charset="0"/>
            </a:endParaRPr>
          </a:p>
          <a:p>
            <a:pPr marL="800100" indent="-228600" eaLnBrk="1" hangingPunct="1">
              <a:lnSpc>
                <a:spcPct val="90000"/>
              </a:lnSpc>
              <a:spcAft>
                <a:spcPts val="600"/>
              </a:spcAft>
              <a:buFont typeface="Arial" panose="020B0604020202020204" pitchFamily="34" charset="0"/>
              <a:buChar char="•"/>
            </a:pPr>
            <a:r>
              <a:rPr lang="en-US" sz="3100" b="1" dirty="0">
                <a:latin typeface="Aptos" panose="020B0004020202020204" pitchFamily="34" charset="0"/>
              </a:rPr>
              <a:t>Bradley Avenue</a:t>
            </a:r>
          </a:p>
          <a:p>
            <a:pPr marL="1943100" lvl="2" indent="-228600" eaLnBrk="1" hangingPunct="1">
              <a:lnSpc>
                <a:spcPct val="90000"/>
              </a:lnSpc>
              <a:spcAft>
                <a:spcPts val="600"/>
              </a:spcAft>
              <a:buFont typeface="Arial" panose="020B0604020202020204" pitchFamily="34" charset="0"/>
              <a:buChar char="•"/>
            </a:pPr>
            <a:r>
              <a:rPr lang="en-US" sz="3100" dirty="0">
                <a:latin typeface="Aptos" panose="020B0004020202020204" pitchFamily="34" charset="0"/>
              </a:rPr>
              <a:t>Bridge conversion to wagon box</a:t>
            </a:r>
          </a:p>
          <a:p>
            <a:pPr marL="1943100" lvl="2" indent="-228600" eaLnBrk="1" hangingPunct="1">
              <a:lnSpc>
                <a:spcPct val="90000"/>
              </a:lnSpc>
              <a:spcAft>
                <a:spcPts val="600"/>
              </a:spcAft>
              <a:buFont typeface="Arial" panose="020B0604020202020204" pitchFamily="34" charset="0"/>
              <a:buChar char="•"/>
            </a:pPr>
            <a:r>
              <a:rPr lang="en-US" sz="3100" dirty="0">
                <a:latin typeface="Aptos" panose="020B0004020202020204" pitchFamily="34" charset="0"/>
              </a:rPr>
              <a:t>Meeting </a:t>
            </a:r>
            <a:r>
              <a:rPr lang="en-US" sz="3100" dirty="0" err="1">
                <a:latin typeface="Aptos" panose="020B0004020202020204" pitchFamily="34" charset="0"/>
              </a:rPr>
              <a:t>KFEC’s</a:t>
            </a:r>
            <a:r>
              <a:rPr lang="en-US" sz="3100" dirty="0">
                <a:latin typeface="Aptos" panose="020B0004020202020204" pitchFamily="34" charset="0"/>
              </a:rPr>
              <a:t> Needs</a:t>
            </a:r>
          </a:p>
          <a:p>
            <a:pPr marL="571500" indent="-228600" eaLnBrk="1" hangingPunct="1">
              <a:lnSpc>
                <a:spcPct val="90000"/>
              </a:lnSpc>
              <a:spcAft>
                <a:spcPts val="600"/>
              </a:spcAft>
              <a:buFont typeface="Arial" panose="020B0604020202020204" pitchFamily="34" charset="0"/>
              <a:buChar char="•"/>
            </a:pPr>
            <a:endParaRPr lang="en-US" sz="3000" dirty="0">
              <a:latin typeface="+mn-lt"/>
            </a:endParaRPr>
          </a:p>
        </p:txBody>
      </p:sp>
      <p:pic>
        <p:nvPicPr>
          <p:cNvPr id="13" name="object 4">
            <a:extLst>
              <a:ext uri="{FF2B5EF4-FFF2-40B4-BE49-F238E27FC236}">
                <a16:creationId xmlns:a16="http://schemas.microsoft.com/office/drawing/2014/main" id="{BEEE56DD-59DC-06A8-989C-9B027397E5D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 y="7634288"/>
            <a:ext cx="2481263" cy="265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6916998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D271D00-01AE-03D2-1F27-8226DAD92816}"/>
            </a:ext>
          </a:extLst>
        </p:cNvPr>
        <p:cNvGrpSpPr/>
        <p:nvPr/>
      </p:nvGrpSpPr>
      <p:grpSpPr>
        <a:xfrm>
          <a:off x="0" y="0"/>
          <a:ext cx="0" cy="0"/>
          <a:chOff x="0" y="0"/>
          <a:chExt cx="0" cy="0"/>
        </a:xfrm>
      </p:grpSpPr>
      <p:sp useBgFill="1">
        <p:nvSpPr>
          <p:cNvPr id="44" name="Rectangle 43">
            <a:extLst>
              <a:ext uri="{FF2B5EF4-FFF2-40B4-BE49-F238E27FC236}">
                <a16:creationId xmlns:a16="http://schemas.microsoft.com/office/drawing/2014/main" id="{231BF440-39FA-4087-84CC-2EEC0BBDAF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00" cy="10287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0C4C2FE1-937B-6DA7-1B53-32C1B445F3B9}"/>
              </a:ext>
            </a:extLst>
          </p:cNvPr>
          <p:cNvPicPr>
            <a:picLocks noChangeAspect="1"/>
          </p:cNvPicPr>
          <p:nvPr/>
        </p:nvPicPr>
        <p:blipFill>
          <a:blip r:embed="rId2"/>
          <a:srcRect t="15524" r="1" b="1"/>
          <a:stretch>
            <a:fillRect/>
          </a:stretch>
        </p:blipFill>
        <p:spPr>
          <a:xfrm>
            <a:off x="7324537" y="10"/>
            <a:ext cx="10963463" cy="5047478"/>
          </a:xfrm>
          <a:custGeom>
            <a:avLst/>
            <a:gdLst/>
            <a:ahLst/>
            <a:cxnLst/>
            <a:rect l="l" t="t" r="r" b="b"/>
            <a:pathLst>
              <a:path w="7308975" h="3364992">
                <a:moveTo>
                  <a:pt x="0" y="0"/>
                </a:moveTo>
                <a:lnTo>
                  <a:pt x="7308975" y="0"/>
                </a:lnTo>
                <a:lnTo>
                  <a:pt x="7308975" y="3364992"/>
                </a:lnTo>
                <a:lnTo>
                  <a:pt x="1210305" y="3364992"/>
                </a:lnTo>
                <a:lnTo>
                  <a:pt x="1192705" y="2943200"/>
                </a:lnTo>
                <a:cubicBezTo>
                  <a:pt x="1098874" y="1825108"/>
                  <a:pt x="684692" y="821621"/>
                  <a:pt x="62981" y="69271"/>
                </a:cubicBezTo>
                <a:close/>
              </a:path>
            </a:pathLst>
          </a:custGeom>
          <a:noFill/>
        </p:spPr>
      </p:pic>
      <p:sp useBgFill="1">
        <p:nvSpPr>
          <p:cNvPr id="46" name="Freeform: Shape 45">
            <a:extLst>
              <a:ext uri="{FF2B5EF4-FFF2-40B4-BE49-F238E27FC236}">
                <a16:creationId xmlns:a16="http://schemas.microsoft.com/office/drawing/2014/main" id="{F04E4CBA-303B-48BD-8451-C2701CB0EE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1" cy="10287000"/>
          </a:xfrm>
          <a:custGeom>
            <a:avLst/>
            <a:gdLst>
              <a:gd name="connsiteX0" fmla="*/ 0 w 6096001"/>
              <a:gd name="connsiteY0" fmla="*/ 0 h 6858000"/>
              <a:gd name="connsiteX1" fmla="*/ 4883024 w 6096001"/>
              <a:gd name="connsiteY1" fmla="*/ 0 h 6858000"/>
              <a:gd name="connsiteX2" fmla="*/ 4946006 w 6096001"/>
              <a:gd name="connsiteY2" fmla="*/ 69271 h 6858000"/>
              <a:gd name="connsiteX3" fmla="*/ 6096001 w 6096001"/>
              <a:gd name="connsiteY3" fmla="*/ 3429000 h 6858000"/>
              <a:gd name="connsiteX4" fmla="*/ 4946006 w 6096001"/>
              <a:gd name="connsiteY4" fmla="*/ 6788730 h 6858000"/>
              <a:gd name="connsiteX5" fmla="*/ 4883024 w 6096001"/>
              <a:gd name="connsiteY5" fmla="*/ 6858000 h 6858000"/>
              <a:gd name="connsiteX6" fmla="*/ 0 w 609600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6001" h="6858000">
                <a:moveTo>
                  <a:pt x="0" y="0"/>
                </a:moveTo>
                <a:lnTo>
                  <a:pt x="4883024" y="0"/>
                </a:lnTo>
                <a:lnTo>
                  <a:pt x="4946006" y="69271"/>
                </a:lnTo>
                <a:cubicBezTo>
                  <a:pt x="5656532" y="929100"/>
                  <a:pt x="6096001" y="2116944"/>
                  <a:pt x="6096001" y="3429000"/>
                </a:cubicBezTo>
                <a:cubicBezTo>
                  <a:pt x="6096001" y="4741056"/>
                  <a:pt x="5656532" y="5928900"/>
                  <a:pt x="4946006" y="6788730"/>
                </a:cubicBezTo>
                <a:lnTo>
                  <a:pt x="4883024" y="6858000"/>
                </a:lnTo>
                <a:lnTo>
                  <a:pt x="0" y="6858000"/>
                </a:lnTo>
                <a:close/>
              </a:path>
            </a:pathLst>
          </a:custGeom>
          <a:ln w="9525">
            <a:solidFill>
              <a:srgbClr val="EFEFEF"/>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48" name="Freeform: Shape 47">
            <a:extLst>
              <a:ext uri="{FF2B5EF4-FFF2-40B4-BE49-F238E27FC236}">
                <a16:creationId xmlns:a16="http://schemas.microsoft.com/office/drawing/2014/main" id="{F6CA58B3-AFCC-4A40-9882-50D5080879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9130998" cy="10287000"/>
          </a:xfrm>
          <a:custGeom>
            <a:avLst/>
            <a:gdLst>
              <a:gd name="connsiteX0" fmla="*/ 0 w 6087332"/>
              <a:gd name="connsiteY0" fmla="*/ 0 h 6858000"/>
              <a:gd name="connsiteX1" fmla="*/ 4874355 w 6087332"/>
              <a:gd name="connsiteY1" fmla="*/ 0 h 6858000"/>
              <a:gd name="connsiteX2" fmla="*/ 4937337 w 6087332"/>
              <a:gd name="connsiteY2" fmla="*/ 69271 h 6858000"/>
              <a:gd name="connsiteX3" fmla="*/ 6087332 w 6087332"/>
              <a:gd name="connsiteY3" fmla="*/ 3429000 h 6858000"/>
              <a:gd name="connsiteX4" fmla="*/ 4937337 w 6087332"/>
              <a:gd name="connsiteY4" fmla="*/ 6788730 h 6858000"/>
              <a:gd name="connsiteX5" fmla="*/ 4874355 w 6087332"/>
              <a:gd name="connsiteY5" fmla="*/ 6858000 h 6858000"/>
              <a:gd name="connsiteX6" fmla="*/ 0 w 608733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87332" h="6858000">
                <a:moveTo>
                  <a:pt x="0" y="0"/>
                </a:moveTo>
                <a:lnTo>
                  <a:pt x="4874355" y="0"/>
                </a:lnTo>
                <a:lnTo>
                  <a:pt x="4937337" y="69271"/>
                </a:lnTo>
                <a:cubicBezTo>
                  <a:pt x="5647863" y="929100"/>
                  <a:pt x="6087332" y="2116944"/>
                  <a:pt x="6087332" y="3429000"/>
                </a:cubicBezTo>
                <a:cubicBezTo>
                  <a:pt x="6087332" y="4741056"/>
                  <a:pt x="5647863" y="5928900"/>
                  <a:pt x="4937337" y="6788730"/>
                </a:cubicBezTo>
                <a:lnTo>
                  <a:pt x="4874355" y="6858000"/>
                </a:lnTo>
                <a:lnTo>
                  <a:pt x="0" y="6858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4" name="TextBox 3">
            <a:extLst>
              <a:ext uri="{FF2B5EF4-FFF2-40B4-BE49-F238E27FC236}">
                <a16:creationId xmlns:a16="http://schemas.microsoft.com/office/drawing/2014/main" id="{4EE6C413-0887-B15D-3529-D1C01DA0332F}"/>
              </a:ext>
            </a:extLst>
          </p:cNvPr>
          <p:cNvSpPr txBox="1"/>
          <p:nvPr/>
        </p:nvSpPr>
        <p:spPr>
          <a:xfrm>
            <a:off x="672084" y="1289304"/>
            <a:ext cx="7249203" cy="1865376"/>
          </a:xfrm>
          <a:prstGeom prst="rect">
            <a:avLst/>
          </a:prstGeom>
        </p:spPr>
        <p:txBody>
          <a:bodyPr vert="horz" lIns="91440" tIns="45720" rIns="91440" bIns="45720" rtlCol="0" anchor="ctr">
            <a:normAutofit/>
          </a:bodyPr>
          <a:lstStyle/>
          <a:p>
            <a:pPr eaLnBrk="1" hangingPunct="1">
              <a:lnSpc>
                <a:spcPct val="90000"/>
              </a:lnSpc>
              <a:spcAft>
                <a:spcPts val="600"/>
              </a:spcAft>
            </a:pPr>
            <a:r>
              <a:rPr lang="en-US" sz="5100" kern="1200">
                <a:solidFill>
                  <a:schemeClr val="tx1"/>
                </a:solidFill>
                <a:latin typeface="+mj-lt"/>
                <a:ea typeface="+mj-ea"/>
                <a:cs typeface="+mj-cs"/>
              </a:rPr>
              <a:t>Challenge | Complex Bridge Design</a:t>
            </a:r>
          </a:p>
        </p:txBody>
      </p:sp>
      <p:sp>
        <p:nvSpPr>
          <p:cNvPr id="50" name="Rectangle 49">
            <a:extLst>
              <a:ext uri="{FF2B5EF4-FFF2-40B4-BE49-F238E27FC236}">
                <a16:creationId xmlns:a16="http://schemas.microsoft.com/office/drawing/2014/main" id="{75C56826-D4E5-42ED-8529-079651CB30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728216"/>
            <a:ext cx="192024" cy="98085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useBgFill="1">
        <p:nvSpPr>
          <p:cNvPr id="52" name="Rectangle 51">
            <a:extLst>
              <a:ext uri="{FF2B5EF4-FFF2-40B4-BE49-F238E27FC236}">
                <a16:creationId xmlns:a16="http://schemas.microsoft.com/office/drawing/2014/main" id="{82095FCE-EF05-4443-B97A-85DEE3A5CA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4316" y="3291840"/>
            <a:ext cx="7338060" cy="27432"/>
          </a:xfrm>
          <a:prstGeom prst="rect">
            <a:avLst/>
          </a:prstGeom>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4" name="Rectangle 53">
            <a:extLst>
              <a:ext uri="{FF2B5EF4-FFF2-40B4-BE49-F238E27FC236}">
                <a16:creationId xmlns:a16="http://schemas.microsoft.com/office/drawing/2014/main" id="{CA00AE6B-AA30-4CF8-BA6F-339B780AD7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4316" y="3291840"/>
            <a:ext cx="7338060" cy="27432"/>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6" name="TextBox 5">
            <a:extLst>
              <a:ext uri="{FF2B5EF4-FFF2-40B4-BE49-F238E27FC236}">
                <a16:creationId xmlns:a16="http://schemas.microsoft.com/office/drawing/2014/main" id="{8A30AFB4-CDE2-3516-6EE6-CEA84EF5ECE4}"/>
              </a:ext>
            </a:extLst>
          </p:cNvPr>
          <p:cNvSpPr txBox="1"/>
          <p:nvPr/>
        </p:nvSpPr>
        <p:spPr>
          <a:xfrm>
            <a:off x="672083" y="3390900"/>
            <a:ext cx="8226257" cy="5496527"/>
          </a:xfrm>
          <a:prstGeom prst="rect">
            <a:avLst/>
          </a:prstGeom>
        </p:spPr>
        <p:txBody>
          <a:bodyPr vert="horz" lIns="91440" tIns="45720" rIns="91440" bIns="45720" rtlCol="0" anchor="t">
            <a:normAutofit/>
          </a:bodyPr>
          <a:lstStyle/>
          <a:p>
            <a:pPr marL="1485900" lvl="2" indent="-228600" eaLnBrk="1" hangingPunct="1">
              <a:lnSpc>
                <a:spcPct val="90000"/>
              </a:lnSpc>
              <a:spcAft>
                <a:spcPts val="600"/>
              </a:spcAft>
              <a:buFont typeface="Arial" panose="020B0604020202020204" pitchFamily="34" charset="0"/>
              <a:buChar char="•"/>
            </a:pPr>
            <a:r>
              <a:rPr lang="en-US" sz="3200" b="1" dirty="0">
                <a:latin typeface="+mn-lt"/>
              </a:rPr>
              <a:t>Kentucky St./Brook St</a:t>
            </a:r>
            <a:r>
              <a:rPr lang="en-US" sz="3000" b="1" dirty="0">
                <a:latin typeface="+mn-lt"/>
              </a:rPr>
              <a:t>.</a:t>
            </a:r>
            <a:endParaRPr lang="en-US" sz="3000" b="1" dirty="0">
              <a:latin typeface="+mn-lt"/>
              <a:ea typeface="Calibri"/>
              <a:cs typeface="Calibri"/>
            </a:endParaRPr>
          </a:p>
          <a:p>
            <a:pPr marL="2171700" lvl="3" indent="-457200" eaLnBrk="1" hangingPunct="1">
              <a:lnSpc>
                <a:spcPct val="90000"/>
              </a:lnSpc>
              <a:spcAft>
                <a:spcPts val="600"/>
              </a:spcAft>
              <a:buFont typeface="Courier New" panose="02070309020205020404" pitchFamily="49" charset="0"/>
              <a:buChar char="o"/>
            </a:pPr>
            <a:r>
              <a:rPr lang="en-US" sz="3100" dirty="0">
                <a:latin typeface="Aptos" panose="020B0004020202020204" pitchFamily="34" charset="0"/>
              </a:rPr>
              <a:t>Complicated Geometry</a:t>
            </a:r>
          </a:p>
          <a:p>
            <a:pPr marL="2171700" lvl="3" indent="-457200" eaLnBrk="1" hangingPunct="1">
              <a:lnSpc>
                <a:spcPct val="90000"/>
              </a:lnSpc>
              <a:spcAft>
                <a:spcPts val="600"/>
              </a:spcAft>
              <a:buFont typeface="Courier New" panose="02070309020205020404" pitchFamily="49" charset="0"/>
              <a:buChar char="o"/>
            </a:pPr>
            <a:r>
              <a:rPr lang="en-US" sz="3100" dirty="0">
                <a:latin typeface="Aptos" panose="020B0004020202020204" pitchFamily="34" charset="0"/>
              </a:rPr>
              <a:t>Minimal Vertical Clearance</a:t>
            </a:r>
          </a:p>
          <a:p>
            <a:pPr marL="2171700" lvl="3" indent="-457200" eaLnBrk="1" hangingPunct="1">
              <a:lnSpc>
                <a:spcPct val="90000"/>
              </a:lnSpc>
              <a:spcAft>
                <a:spcPts val="600"/>
              </a:spcAft>
              <a:buFont typeface="Courier New" panose="02070309020205020404" pitchFamily="49" charset="0"/>
              <a:buChar char="o"/>
            </a:pPr>
            <a:r>
              <a:rPr lang="en-US" sz="3100" dirty="0">
                <a:latin typeface="Aptos" panose="020B0004020202020204" pitchFamily="34" charset="0"/>
              </a:rPr>
              <a:t>Redundant Steel Straddle Bents</a:t>
            </a:r>
          </a:p>
        </p:txBody>
      </p:sp>
      <p:pic>
        <p:nvPicPr>
          <p:cNvPr id="21" name="Picture 20">
            <a:extLst>
              <a:ext uri="{FF2B5EF4-FFF2-40B4-BE49-F238E27FC236}">
                <a16:creationId xmlns:a16="http://schemas.microsoft.com/office/drawing/2014/main" id="{8A6E7472-C463-623D-F875-8756465D0081}"/>
              </a:ext>
            </a:extLst>
          </p:cNvPr>
          <p:cNvPicPr>
            <a:picLocks noChangeAspect="1"/>
          </p:cNvPicPr>
          <p:nvPr/>
        </p:nvPicPr>
        <p:blipFill>
          <a:blip r:embed="rId3">
            <a:extLst>
              <a:ext uri="{BEBA8EAE-BF5A-486C-A8C5-ECC9F3942E4B}">
                <a14:imgProps xmlns:a14="http://schemas.microsoft.com/office/drawing/2010/main">
                  <a14:imgLayer r:embed="rId4">
                    <a14:imgEffect>
                      <a14:artisticTexturizer/>
                    </a14:imgEffect>
                  </a14:imgLayer>
                </a14:imgProps>
              </a:ext>
            </a:extLst>
          </a:blip>
          <a:srcRect l="10669" r="4551"/>
          <a:stretch>
            <a:fillRect/>
          </a:stretch>
        </p:blipFill>
        <p:spPr>
          <a:xfrm>
            <a:off x="192024" y="5249231"/>
            <a:ext cx="7711066" cy="5106349"/>
          </a:xfrm>
          <a:prstGeom prst="ellipse">
            <a:avLst/>
          </a:prstGeom>
          <a:ln>
            <a:noFill/>
          </a:ln>
          <a:effectLst>
            <a:softEdge rad="112500"/>
          </a:effectLst>
        </p:spPr>
      </p:pic>
      <p:pic>
        <p:nvPicPr>
          <p:cNvPr id="13" name="Picture 12">
            <a:extLst>
              <a:ext uri="{FF2B5EF4-FFF2-40B4-BE49-F238E27FC236}">
                <a16:creationId xmlns:a16="http://schemas.microsoft.com/office/drawing/2014/main" id="{E1F821EA-0669-63C6-9B46-B2004B3EA22E}"/>
              </a:ext>
            </a:extLst>
          </p:cNvPr>
          <p:cNvPicPr>
            <a:picLocks noChangeAspect="1"/>
          </p:cNvPicPr>
          <p:nvPr/>
        </p:nvPicPr>
        <p:blipFill>
          <a:blip r:embed="rId5"/>
          <a:srcRect l="-58" t="6226" r="59" b="13707"/>
          <a:stretch>
            <a:fillRect/>
          </a:stretch>
        </p:blipFill>
        <p:spPr>
          <a:xfrm>
            <a:off x="7324537" y="5239512"/>
            <a:ext cx="10963463" cy="5047488"/>
          </a:xfrm>
          <a:custGeom>
            <a:avLst/>
            <a:gdLst/>
            <a:ahLst/>
            <a:cxnLst/>
            <a:rect l="l" t="t" r="r" b="b"/>
            <a:pathLst>
              <a:path w="7308975" h="3364992">
                <a:moveTo>
                  <a:pt x="1210305" y="0"/>
                </a:moveTo>
                <a:lnTo>
                  <a:pt x="7308975" y="0"/>
                </a:lnTo>
                <a:lnTo>
                  <a:pt x="7308975" y="3364992"/>
                </a:lnTo>
                <a:lnTo>
                  <a:pt x="0" y="3364992"/>
                </a:lnTo>
                <a:lnTo>
                  <a:pt x="62981" y="3295722"/>
                </a:lnTo>
                <a:cubicBezTo>
                  <a:pt x="684692" y="2543371"/>
                  <a:pt x="1098874" y="1539884"/>
                  <a:pt x="1192705" y="421793"/>
                </a:cubicBezTo>
                <a:close/>
              </a:path>
            </a:pathLst>
          </a:custGeom>
        </p:spPr>
      </p:pic>
      <p:pic>
        <p:nvPicPr>
          <p:cNvPr id="3" name="object 4">
            <a:extLst>
              <a:ext uri="{FF2B5EF4-FFF2-40B4-BE49-F238E27FC236}">
                <a16:creationId xmlns:a16="http://schemas.microsoft.com/office/drawing/2014/main" id="{CDB1DE14-C015-C885-3556-10E699D3053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813238" y="7634278"/>
            <a:ext cx="2481263" cy="265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137821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80A7EA0-3586-3522-32AA-A6D0C4C360EB}"/>
            </a:ext>
          </a:extLst>
        </p:cNvPr>
        <p:cNvGrpSpPr/>
        <p:nvPr/>
      </p:nvGrpSpPr>
      <p:grpSpPr>
        <a:xfrm>
          <a:off x="0" y="0"/>
          <a:ext cx="0" cy="0"/>
          <a:chOff x="0" y="0"/>
          <a:chExt cx="0" cy="0"/>
        </a:xfrm>
      </p:grpSpPr>
      <p:sp useBgFill="1">
        <p:nvSpPr>
          <p:cNvPr id="36" name="Rectangle 35">
            <a:extLst>
              <a:ext uri="{FF2B5EF4-FFF2-40B4-BE49-F238E27FC236}">
                <a16:creationId xmlns:a16="http://schemas.microsoft.com/office/drawing/2014/main" id="{08BC803E-13F3-4DAB-B17C-BEB0076164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00" cy="10287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B8DDE571-E57F-4AB5-83C7-30EB5DDCCA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3"/>
            <a:ext cx="18287994" cy="10287000"/>
          </a:xfrm>
          <a:prstGeom prst="rect">
            <a:avLst/>
          </a:pr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61FE1D76-0287-8103-8EEF-06DB22CC96CF}"/>
              </a:ext>
            </a:extLst>
          </p:cNvPr>
          <p:cNvSpPr txBox="1"/>
          <p:nvPr/>
        </p:nvSpPr>
        <p:spPr>
          <a:xfrm>
            <a:off x="1705552" y="905433"/>
            <a:ext cx="6423570" cy="1984416"/>
          </a:xfrm>
          <a:prstGeom prst="rect">
            <a:avLst/>
          </a:prstGeom>
        </p:spPr>
        <p:txBody>
          <a:bodyPr vert="horz" lIns="91440" tIns="45720" rIns="91440" bIns="45720" rtlCol="0" anchor="ctr">
            <a:normAutofit/>
          </a:bodyPr>
          <a:lstStyle/>
          <a:p>
            <a:pPr eaLnBrk="1" hangingPunct="1">
              <a:lnSpc>
                <a:spcPct val="90000"/>
              </a:lnSpc>
              <a:spcAft>
                <a:spcPts val="600"/>
              </a:spcAft>
            </a:pPr>
            <a:r>
              <a:rPr lang="en-US" sz="5100" kern="1200">
                <a:solidFill>
                  <a:schemeClr val="tx1">
                    <a:lumMod val="85000"/>
                    <a:lumOff val="15000"/>
                  </a:schemeClr>
                </a:solidFill>
                <a:latin typeface="+mj-lt"/>
                <a:ea typeface="+mj-ea"/>
                <a:cs typeface="+mj-cs"/>
              </a:rPr>
              <a:t>Challenge | Complex Bridge Design</a:t>
            </a:r>
          </a:p>
        </p:txBody>
      </p:sp>
      <p:sp>
        <p:nvSpPr>
          <p:cNvPr id="6" name="TextBox 5">
            <a:extLst>
              <a:ext uri="{FF2B5EF4-FFF2-40B4-BE49-F238E27FC236}">
                <a16:creationId xmlns:a16="http://schemas.microsoft.com/office/drawing/2014/main" id="{AE5ACBDA-A6BF-8278-6CF9-D42041DB2B05}"/>
              </a:ext>
            </a:extLst>
          </p:cNvPr>
          <p:cNvSpPr txBox="1"/>
          <p:nvPr/>
        </p:nvSpPr>
        <p:spPr>
          <a:xfrm>
            <a:off x="0" y="3311965"/>
            <a:ext cx="8129122" cy="3238960"/>
          </a:xfrm>
          <a:prstGeom prst="rect">
            <a:avLst/>
          </a:prstGeom>
        </p:spPr>
        <p:txBody>
          <a:bodyPr vert="horz" lIns="91440" tIns="45720" rIns="91440" bIns="45720" rtlCol="0" anchor="t">
            <a:normAutofit/>
          </a:bodyPr>
          <a:lstStyle/>
          <a:p>
            <a:pPr marL="571500" indent="-228600" eaLnBrk="1" hangingPunct="1">
              <a:lnSpc>
                <a:spcPct val="90000"/>
              </a:lnSpc>
              <a:spcAft>
                <a:spcPts val="600"/>
              </a:spcAft>
              <a:buFont typeface="Arial" panose="020B0604020202020204" pitchFamily="34" charset="0"/>
              <a:buChar char="•"/>
            </a:pPr>
            <a:r>
              <a:rPr lang="en-US" sz="3200" b="1" dirty="0">
                <a:solidFill>
                  <a:schemeClr val="tx1">
                    <a:lumMod val="85000"/>
                    <a:lumOff val="15000"/>
                  </a:schemeClr>
                </a:solidFill>
                <a:latin typeface="+mn-lt"/>
              </a:rPr>
              <a:t>Jacob St./Broadway/Gray St. &amp; Chestnut St.</a:t>
            </a:r>
            <a:endParaRPr lang="en-US" sz="3200" b="1" dirty="0">
              <a:solidFill>
                <a:schemeClr val="tx1">
                  <a:lumMod val="85000"/>
                  <a:lumOff val="15000"/>
                </a:schemeClr>
              </a:solidFill>
              <a:latin typeface="+mn-lt"/>
              <a:ea typeface="Calibri"/>
              <a:cs typeface="Calibri"/>
            </a:endParaRPr>
          </a:p>
          <a:p>
            <a:pPr marL="1485900" lvl="2" indent="-228600" eaLnBrk="1" hangingPunct="1">
              <a:lnSpc>
                <a:spcPct val="90000"/>
              </a:lnSpc>
              <a:spcAft>
                <a:spcPts val="600"/>
              </a:spcAft>
              <a:buFont typeface="Arial" panose="020B0604020202020204" pitchFamily="34" charset="0"/>
              <a:buChar char="•"/>
            </a:pPr>
            <a:r>
              <a:rPr lang="en-US" sz="3100" dirty="0">
                <a:latin typeface="Aptos" panose="020B0004020202020204" pitchFamily="34" charset="0"/>
              </a:rPr>
              <a:t>Extreme Bridge span reduction</a:t>
            </a:r>
          </a:p>
          <a:p>
            <a:pPr marL="2171700" lvl="3" indent="-457200" eaLnBrk="1" hangingPunct="1">
              <a:lnSpc>
                <a:spcPct val="90000"/>
              </a:lnSpc>
              <a:spcAft>
                <a:spcPts val="600"/>
              </a:spcAft>
              <a:buFont typeface="Courier New" panose="02070309020205020404" pitchFamily="49" charset="0"/>
              <a:buChar char="o"/>
            </a:pPr>
            <a:r>
              <a:rPr lang="en-US" sz="3100" dirty="0">
                <a:latin typeface="Aptos" panose="020B0004020202020204" pitchFamily="34" charset="0"/>
              </a:rPr>
              <a:t>33 Span to 3 Single Spans</a:t>
            </a:r>
          </a:p>
          <a:p>
            <a:pPr marL="1485900" lvl="2" indent="-228600" eaLnBrk="1" hangingPunct="1">
              <a:lnSpc>
                <a:spcPct val="90000"/>
              </a:lnSpc>
              <a:spcAft>
                <a:spcPts val="600"/>
              </a:spcAft>
              <a:buFont typeface="Arial" panose="020B0604020202020204" pitchFamily="34" charset="0"/>
              <a:buChar char="•"/>
            </a:pPr>
            <a:r>
              <a:rPr lang="en-US" sz="3100" dirty="0" err="1">
                <a:latin typeface="Aptos" panose="020B0004020202020204" pitchFamily="34" charset="0"/>
              </a:rPr>
              <a:t>MSE</a:t>
            </a:r>
            <a:r>
              <a:rPr lang="en-US" sz="3100" dirty="0">
                <a:latin typeface="Aptos" panose="020B0004020202020204" pitchFamily="34" charset="0"/>
              </a:rPr>
              <a:t> Supported Roadway Plugs</a:t>
            </a:r>
          </a:p>
          <a:p>
            <a:pPr marL="1485900" lvl="2" indent="-228600" eaLnBrk="1" hangingPunct="1">
              <a:lnSpc>
                <a:spcPct val="90000"/>
              </a:lnSpc>
              <a:spcAft>
                <a:spcPts val="600"/>
              </a:spcAft>
              <a:buFont typeface="Arial" panose="020B0604020202020204" pitchFamily="34" charset="0"/>
              <a:buChar char="•"/>
            </a:pPr>
            <a:r>
              <a:rPr lang="en-US" sz="3100" dirty="0">
                <a:latin typeface="Aptos" panose="020B0004020202020204" pitchFamily="34" charset="0"/>
              </a:rPr>
              <a:t>Substructure Reuse</a:t>
            </a:r>
          </a:p>
          <a:p>
            <a:pPr indent="-228600" eaLnBrk="1" hangingPunct="1">
              <a:lnSpc>
                <a:spcPct val="90000"/>
              </a:lnSpc>
              <a:spcAft>
                <a:spcPts val="600"/>
              </a:spcAft>
              <a:buFont typeface="Arial" panose="020B0604020202020204" pitchFamily="34" charset="0"/>
              <a:buChar char="•"/>
            </a:pPr>
            <a:endParaRPr lang="en-US" sz="3000" dirty="0">
              <a:solidFill>
                <a:schemeClr val="tx1">
                  <a:lumMod val="85000"/>
                  <a:lumOff val="15000"/>
                </a:schemeClr>
              </a:solidFill>
              <a:latin typeface="+mn-lt"/>
            </a:endParaRPr>
          </a:p>
          <a:p>
            <a:pPr marL="571500" indent="-228600" eaLnBrk="1" hangingPunct="1">
              <a:lnSpc>
                <a:spcPct val="90000"/>
              </a:lnSpc>
              <a:spcAft>
                <a:spcPts val="600"/>
              </a:spcAft>
              <a:buFont typeface="Arial" panose="020B0604020202020204" pitchFamily="34" charset="0"/>
              <a:buChar char="•"/>
            </a:pPr>
            <a:endParaRPr lang="en-US" sz="3000" dirty="0">
              <a:solidFill>
                <a:schemeClr val="tx1">
                  <a:lumMod val="85000"/>
                  <a:lumOff val="15000"/>
                </a:schemeClr>
              </a:solidFill>
              <a:latin typeface="+mn-lt"/>
            </a:endParaRPr>
          </a:p>
        </p:txBody>
      </p:sp>
      <p:pic>
        <p:nvPicPr>
          <p:cNvPr id="3" name="Picture 2">
            <a:extLst>
              <a:ext uri="{FF2B5EF4-FFF2-40B4-BE49-F238E27FC236}">
                <a16:creationId xmlns:a16="http://schemas.microsoft.com/office/drawing/2014/main" id="{24598AD2-8362-7664-2ADB-540A08C9073C}"/>
              </a:ext>
            </a:extLst>
          </p:cNvPr>
          <p:cNvPicPr>
            <a:picLocks noChangeAspect="1"/>
          </p:cNvPicPr>
          <p:nvPr/>
        </p:nvPicPr>
        <p:blipFill>
          <a:blip r:embed="rId2">
            <a:extLst>
              <a:ext uri="{28A0092B-C50C-407E-A947-70E740481C1C}">
                <a14:useLocalDpi xmlns:a14="http://schemas.microsoft.com/office/drawing/2010/main" val="0"/>
              </a:ext>
            </a:extLst>
          </a:blip>
          <a:srcRect t="2062" b="2062"/>
          <a:stretch/>
        </p:blipFill>
        <p:spPr>
          <a:xfrm>
            <a:off x="8534400" y="20581"/>
            <a:ext cx="9753595" cy="5102342"/>
          </a:xfrm>
          <a:custGeom>
            <a:avLst/>
            <a:gdLst/>
            <a:ahLst/>
            <a:cxnLst/>
            <a:rect l="l" t="t" r="r" b="b"/>
            <a:pathLst>
              <a:path w="6489823" h="3421047">
                <a:moveTo>
                  <a:pt x="383239" y="0"/>
                </a:moveTo>
                <a:lnTo>
                  <a:pt x="6489823" y="0"/>
                </a:lnTo>
                <a:lnTo>
                  <a:pt x="6489823" y="3421047"/>
                </a:lnTo>
                <a:lnTo>
                  <a:pt x="0" y="3421047"/>
                </a:lnTo>
                <a:lnTo>
                  <a:pt x="10162" y="3368785"/>
                </a:lnTo>
                <a:cubicBezTo>
                  <a:pt x="15448" y="3346584"/>
                  <a:pt x="22094" y="3323293"/>
                  <a:pt x="30699" y="3298569"/>
                </a:cubicBezTo>
                <a:cubicBezTo>
                  <a:pt x="41150" y="3275988"/>
                  <a:pt x="42443" y="3246652"/>
                  <a:pt x="33589" y="3233050"/>
                </a:cubicBezTo>
                <a:cubicBezTo>
                  <a:pt x="32065" y="3230708"/>
                  <a:pt x="30291" y="3228932"/>
                  <a:pt x="28325" y="3227777"/>
                </a:cubicBezTo>
                <a:cubicBezTo>
                  <a:pt x="30678" y="3188484"/>
                  <a:pt x="72205" y="3103624"/>
                  <a:pt x="73382" y="3050568"/>
                </a:cubicBezTo>
                <a:cubicBezTo>
                  <a:pt x="69165" y="3022639"/>
                  <a:pt x="68605" y="2960322"/>
                  <a:pt x="84953" y="2920501"/>
                </a:cubicBezTo>
                <a:cubicBezTo>
                  <a:pt x="69327" y="2932298"/>
                  <a:pt x="121103" y="2664904"/>
                  <a:pt x="109217" y="2657859"/>
                </a:cubicBezTo>
                <a:cubicBezTo>
                  <a:pt x="110075" y="2597031"/>
                  <a:pt x="138136" y="2522558"/>
                  <a:pt x="139777" y="2464312"/>
                </a:cubicBezTo>
                <a:cubicBezTo>
                  <a:pt x="141801" y="2450201"/>
                  <a:pt x="199861" y="2246813"/>
                  <a:pt x="198683" y="2236608"/>
                </a:cubicBezTo>
                <a:lnTo>
                  <a:pt x="283684" y="1924542"/>
                </a:lnTo>
                <a:cubicBezTo>
                  <a:pt x="313071" y="1811100"/>
                  <a:pt x="307196" y="1868801"/>
                  <a:pt x="336583" y="1755359"/>
                </a:cubicBezTo>
                <a:cubicBezTo>
                  <a:pt x="383246" y="1573239"/>
                  <a:pt x="363875" y="1577802"/>
                  <a:pt x="409119" y="1401207"/>
                </a:cubicBezTo>
                <a:cubicBezTo>
                  <a:pt x="428998" y="1329345"/>
                  <a:pt x="403240" y="1279669"/>
                  <a:pt x="421957" y="1175450"/>
                </a:cubicBezTo>
                <a:cubicBezTo>
                  <a:pt x="442602" y="1107577"/>
                  <a:pt x="340683" y="794854"/>
                  <a:pt x="369233" y="688836"/>
                </a:cubicBezTo>
                <a:cubicBezTo>
                  <a:pt x="378440" y="610640"/>
                  <a:pt x="331945" y="587322"/>
                  <a:pt x="346155" y="513896"/>
                </a:cubicBezTo>
                <a:cubicBezTo>
                  <a:pt x="351974" y="496939"/>
                  <a:pt x="362179" y="406394"/>
                  <a:pt x="344911" y="393010"/>
                </a:cubicBezTo>
                <a:cubicBezTo>
                  <a:pt x="389436" y="301493"/>
                  <a:pt x="356186" y="264408"/>
                  <a:pt x="369960" y="232042"/>
                </a:cubicBezTo>
                <a:cubicBezTo>
                  <a:pt x="394611" y="153791"/>
                  <a:pt x="372056" y="165633"/>
                  <a:pt x="392742" y="72037"/>
                </a:cubicBezTo>
                <a:cubicBezTo>
                  <a:pt x="398537" y="53819"/>
                  <a:pt x="397997" y="38693"/>
                  <a:pt x="394525" y="25405"/>
                </a:cubicBezTo>
                <a:close/>
              </a:path>
            </a:pathLst>
          </a:custGeom>
        </p:spPr>
      </p:pic>
      <p:pic>
        <p:nvPicPr>
          <p:cNvPr id="7" name="Picture 6">
            <a:extLst>
              <a:ext uri="{FF2B5EF4-FFF2-40B4-BE49-F238E27FC236}">
                <a16:creationId xmlns:a16="http://schemas.microsoft.com/office/drawing/2014/main" id="{28FBBB8B-47E7-ADAA-0F45-008EF743028E}"/>
              </a:ext>
            </a:extLst>
          </p:cNvPr>
          <p:cNvPicPr>
            <a:picLocks noChangeAspect="1"/>
          </p:cNvPicPr>
          <p:nvPr/>
        </p:nvPicPr>
        <p:blipFill>
          <a:blip r:embed="rId3">
            <a:extLst>
              <a:ext uri="{28A0092B-C50C-407E-A947-70E740481C1C}">
                <a14:useLocalDpi xmlns:a14="http://schemas.microsoft.com/office/drawing/2010/main" val="0"/>
              </a:ext>
            </a:extLst>
          </a:blip>
          <a:srcRect t="481" r="-1" b="10693"/>
          <a:stretch>
            <a:fillRect/>
          </a:stretch>
        </p:blipFill>
        <p:spPr>
          <a:xfrm>
            <a:off x="8129130" y="5143500"/>
            <a:ext cx="10158870" cy="5143500"/>
          </a:xfrm>
          <a:custGeom>
            <a:avLst/>
            <a:gdLst/>
            <a:ahLst/>
            <a:cxnLst/>
            <a:rect l="l" t="t" r="r" b="b"/>
            <a:pathLst>
              <a:path w="6772580" h="3429000">
                <a:moveTo>
                  <a:pt x="271594" y="0"/>
                </a:moveTo>
                <a:lnTo>
                  <a:pt x="6772580" y="0"/>
                </a:lnTo>
                <a:lnTo>
                  <a:pt x="6772580" y="3429000"/>
                </a:lnTo>
                <a:lnTo>
                  <a:pt x="8976" y="3429000"/>
                </a:lnTo>
                <a:lnTo>
                  <a:pt x="7894" y="3419403"/>
                </a:lnTo>
                <a:cubicBezTo>
                  <a:pt x="2772" y="3402540"/>
                  <a:pt x="-7409" y="3393117"/>
                  <a:pt x="8790" y="3369074"/>
                </a:cubicBezTo>
                <a:cubicBezTo>
                  <a:pt x="18674" y="3308209"/>
                  <a:pt x="52540" y="3147708"/>
                  <a:pt x="69466" y="3074368"/>
                </a:cubicBezTo>
                <a:cubicBezTo>
                  <a:pt x="86170" y="2985158"/>
                  <a:pt x="141939" y="2988106"/>
                  <a:pt x="138108" y="2937087"/>
                </a:cubicBezTo>
                <a:lnTo>
                  <a:pt x="159153" y="2788751"/>
                </a:lnTo>
                <a:cubicBezTo>
                  <a:pt x="164508" y="2771521"/>
                  <a:pt x="169861" y="2754291"/>
                  <a:pt x="175215" y="2737061"/>
                </a:cubicBezTo>
                <a:lnTo>
                  <a:pt x="178713" y="2662493"/>
                </a:lnTo>
                <a:cubicBezTo>
                  <a:pt x="182744" y="2662176"/>
                  <a:pt x="175495" y="2610710"/>
                  <a:pt x="177952" y="2608178"/>
                </a:cubicBezTo>
                <a:lnTo>
                  <a:pt x="200637" y="2557490"/>
                </a:lnTo>
                <a:lnTo>
                  <a:pt x="210272" y="2500823"/>
                </a:lnTo>
                <a:cubicBezTo>
                  <a:pt x="210821" y="2477149"/>
                  <a:pt x="233533" y="2498323"/>
                  <a:pt x="235189" y="2456370"/>
                </a:cubicBezTo>
                <a:cubicBezTo>
                  <a:pt x="241238" y="2390087"/>
                  <a:pt x="270663" y="2342381"/>
                  <a:pt x="270108" y="2307778"/>
                </a:cubicBezTo>
                <a:cubicBezTo>
                  <a:pt x="279775" y="2252634"/>
                  <a:pt x="274008" y="2281735"/>
                  <a:pt x="270232" y="2227103"/>
                </a:cubicBezTo>
                <a:cubicBezTo>
                  <a:pt x="277898" y="2187203"/>
                  <a:pt x="273018" y="2179895"/>
                  <a:pt x="278972" y="2138456"/>
                </a:cubicBezTo>
                <a:cubicBezTo>
                  <a:pt x="286874" y="2113373"/>
                  <a:pt x="293454" y="2098825"/>
                  <a:pt x="284204" y="2092747"/>
                </a:cubicBezTo>
                <a:cubicBezTo>
                  <a:pt x="285267" y="2080110"/>
                  <a:pt x="308510" y="2021121"/>
                  <a:pt x="306856" y="2003128"/>
                </a:cubicBezTo>
                <a:lnTo>
                  <a:pt x="296216" y="1944367"/>
                </a:lnTo>
                <a:lnTo>
                  <a:pt x="316030" y="1836128"/>
                </a:lnTo>
                <a:cubicBezTo>
                  <a:pt x="300726" y="1810623"/>
                  <a:pt x="342411" y="1768654"/>
                  <a:pt x="329496" y="1735241"/>
                </a:cubicBezTo>
                <a:cubicBezTo>
                  <a:pt x="331336" y="1711720"/>
                  <a:pt x="339485" y="1722162"/>
                  <a:pt x="343347" y="1679383"/>
                </a:cubicBezTo>
                <a:cubicBezTo>
                  <a:pt x="349669" y="1616089"/>
                  <a:pt x="356013" y="1614119"/>
                  <a:pt x="360800" y="1554542"/>
                </a:cubicBezTo>
                <a:cubicBezTo>
                  <a:pt x="361799" y="1491472"/>
                  <a:pt x="380405" y="1496141"/>
                  <a:pt x="377978" y="1470595"/>
                </a:cubicBezTo>
                <a:cubicBezTo>
                  <a:pt x="371480" y="1445071"/>
                  <a:pt x="407310" y="1366942"/>
                  <a:pt x="396801" y="1354553"/>
                </a:cubicBezTo>
                <a:cubicBezTo>
                  <a:pt x="387984" y="1324635"/>
                  <a:pt x="389939" y="1306198"/>
                  <a:pt x="378799" y="1292983"/>
                </a:cubicBezTo>
                <a:cubicBezTo>
                  <a:pt x="368230" y="1254082"/>
                  <a:pt x="380918" y="1242866"/>
                  <a:pt x="362697" y="1241293"/>
                </a:cubicBezTo>
                <a:lnTo>
                  <a:pt x="339388" y="1147085"/>
                </a:lnTo>
                <a:cubicBezTo>
                  <a:pt x="350485" y="1118433"/>
                  <a:pt x="353159" y="1072754"/>
                  <a:pt x="339952" y="1071934"/>
                </a:cubicBezTo>
                <a:cubicBezTo>
                  <a:pt x="327895" y="1004911"/>
                  <a:pt x="358371" y="924985"/>
                  <a:pt x="347188" y="889800"/>
                </a:cubicBezTo>
                <a:cubicBezTo>
                  <a:pt x="334220" y="804597"/>
                  <a:pt x="342717" y="786582"/>
                  <a:pt x="338803" y="749936"/>
                </a:cubicBezTo>
                <a:cubicBezTo>
                  <a:pt x="334890" y="713292"/>
                  <a:pt x="337271" y="707557"/>
                  <a:pt x="323706" y="669931"/>
                </a:cubicBezTo>
                <a:lnTo>
                  <a:pt x="313326" y="559992"/>
                </a:lnTo>
                <a:cubicBezTo>
                  <a:pt x="314747" y="543769"/>
                  <a:pt x="268004" y="450294"/>
                  <a:pt x="272650" y="451529"/>
                </a:cubicBezTo>
                <a:lnTo>
                  <a:pt x="256593" y="392499"/>
                </a:lnTo>
                <a:cubicBezTo>
                  <a:pt x="276778" y="343341"/>
                  <a:pt x="246535" y="361906"/>
                  <a:pt x="249583" y="321981"/>
                </a:cubicBezTo>
                <a:cubicBezTo>
                  <a:pt x="256450" y="297359"/>
                  <a:pt x="256557" y="284789"/>
                  <a:pt x="245172" y="280016"/>
                </a:cubicBezTo>
                <a:cubicBezTo>
                  <a:pt x="279102" y="164139"/>
                  <a:pt x="241674" y="235649"/>
                  <a:pt x="249784" y="152538"/>
                </a:cubicBezTo>
                <a:cubicBezTo>
                  <a:pt x="254846" y="115053"/>
                  <a:pt x="258144" y="77317"/>
                  <a:pt x="264479" y="36591"/>
                </a:cubicBezTo>
                <a:close/>
              </a:path>
            </a:pathLst>
          </a:custGeom>
        </p:spPr>
      </p:pic>
      <p:pic>
        <p:nvPicPr>
          <p:cNvPr id="11" name="object 4">
            <a:extLst>
              <a:ext uri="{FF2B5EF4-FFF2-40B4-BE49-F238E27FC236}">
                <a16:creationId xmlns:a16="http://schemas.microsoft.com/office/drawing/2014/main" id="{93A2A163-E75C-5B6A-FEF8-208C45AC062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948" y="7634288"/>
            <a:ext cx="2481263" cy="265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7510082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6EF9CDE-D77C-7CBE-735F-8A29F2600DC4}"/>
            </a:ext>
          </a:extLst>
        </p:cNvPr>
        <p:cNvGrpSpPr/>
        <p:nvPr/>
      </p:nvGrpSpPr>
      <p:grpSpPr>
        <a:xfrm>
          <a:off x="0" y="0"/>
          <a:ext cx="0" cy="0"/>
          <a:chOff x="0" y="0"/>
          <a:chExt cx="0" cy="0"/>
        </a:xfrm>
      </p:grpSpPr>
      <p:sp useBgFill="1">
        <p:nvSpPr>
          <p:cNvPr id="57" name="Rectangle 56">
            <a:extLst>
              <a:ext uri="{FF2B5EF4-FFF2-40B4-BE49-F238E27FC236}">
                <a16:creationId xmlns:a16="http://schemas.microsoft.com/office/drawing/2014/main" id="{B43B9CA2-4B31-4ACD-9A9F-B8E6C64203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00" cy="10287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A5CC0484-9B1C-998E-6EB2-A4E154B98713}"/>
              </a:ext>
            </a:extLst>
          </p:cNvPr>
          <p:cNvPicPr>
            <a:picLocks noChangeAspect="1"/>
          </p:cNvPicPr>
          <p:nvPr/>
        </p:nvPicPr>
        <p:blipFill>
          <a:blip r:embed="rId2">
            <a:extLst>
              <a:ext uri="{28A0092B-C50C-407E-A947-70E740481C1C}">
                <a14:useLocalDpi xmlns:a14="http://schemas.microsoft.com/office/drawing/2010/main" val="0"/>
              </a:ext>
            </a:extLst>
          </a:blip>
          <a:srcRect l="47543" t="12328" r="310" b="1573"/>
          <a:stretch>
            <a:fillRect/>
          </a:stretch>
        </p:blipFill>
        <p:spPr>
          <a:xfrm>
            <a:off x="12793981" y="10"/>
            <a:ext cx="5494020" cy="5102342"/>
          </a:xfrm>
          <a:custGeom>
            <a:avLst/>
            <a:gdLst/>
            <a:ahLst/>
            <a:cxnLst/>
            <a:rect l="l" t="t" r="r" b="b"/>
            <a:pathLst>
              <a:path w="3662680" h="3401568">
                <a:moveTo>
                  <a:pt x="0" y="0"/>
                </a:moveTo>
                <a:lnTo>
                  <a:pt x="3662680" y="0"/>
                </a:lnTo>
                <a:lnTo>
                  <a:pt x="3662680" y="3401568"/>
                </a:lnTo>
                <a:lnTo>
                  <a:pt x="774527" y="3401568"/>
                </a:lnTo>
                <a:lnTo>
                  <a:pt x="769892" y="3133175"/>
                </a:lnTo>
                <a:cubicBezTo>
                  <a:pt x="732577" y="2055441"/>
                  <a:pt x="492520" y="1056020"/>
                  <a:pt x="104445" y="215033"/>
                </a:cubicBezTo>
                <a:close/>
              </a:path>
            </a:pathLst>
          </a:custGeom>
        </p:spPr>
      </p:pic>
      <p:pic>
        <p:nvPicPr>
          <p:cNvPr id="12" name="Picture 11">
            <a:extLst>
              <a:ext uri="{FF2B5EF4-FFF2-40B4-BE49-F238E27FC236}">
                <a16:creationId xmlns:a16="http://schemas.microsoft.com/office/drawing/2014/main" id="{4501FD0E-668B-5FA6-EEA5-0D4773FF7D56}"/>
              </a:ext>
            </a:extLst>
          </p:cNvPr>
          <p:cNvPicPr>
            <a:picLocks noChangeAspect="1"/>
          </p:cNvPicPr>
          <p:nvPr/>
        </p:nvPicPr>
        <p:blipFill>
          <a:blip r:embed="rId3"/>
          <a:srcRect l="35256" t="80" r="28698" b="25014"/>
          <a:stretch>
            <a:fillRect/>
          </a:stretch>
        </p:blipFill>
        <p:spPr>
          <a:xfrm>
            <a:off x="7672971" y="10"/>
            <a:ext cx="6177165" cy="5102342"/>
          </a:xfrm>
          <a:custGeom>
            <a:avLst/>
            <a:gdLst/>
            <a:ahLst/>
            <a:cxnLst/>
            <a:rect l="l" t="t" r="r" b="b"/>
            <a:pathLst>
              <a:path w="4118110" h="3401568">
                <a:moveTo>
                  <a:pt x="0" y="0"/>
                </a:moveTo>
                <a:lnTo>
                  <a:pt x="3343575" y="0"/>
                </a:lnTo>
                <a:lnTo>
                  <a:pt x="3448028" y="215050"/>
                </a:lnTo>
                <a:cubicBezTo>
                  <a:pt x="3836103" y="1056037"/>
                  <a:pt x="4076161" y="2055458"/>
                  <a:pt x="4113475" y="3133192"/>
                </a:cubicBezTo>
                <a:lnTo>
                  <a:pt x="4118110" y="3401568"/>
                </a:lnTo>
                <a:lnTo>
                  <a:pt x="801224" y="3401568"/>
                </a:lnTo>
                <a:lnTo>
                  <a:pt x="797493" y="3185579"/>
                </a:lnTo>
                <a:cubicBezTo>
                  <a:pt x="756786" y="2009870"/>
                  <a:pt x="474799" y="927359"/>
                  <a:pt x="22579" y="42066"/>
                </a:cubicBezTo>
                <a:close/>
              </a:path>
            </a:pathLst>
          </a:custGeom>
        </p:spPr>
      </p:pic>
      <p:pic>
        <p:nvPicPr>
          <p:cNvPr id="10" name="Picture 9">
            <a:extLst>
              <a:ext uri="{FF2B5EF4-FFF2-40B4-BE49-F238E27FC236}">
                <a16:creationId xmlns:a16="http://schemas.microsoft.com/office/drawing/2014/main" id="{579147C6-405A-DC40-789F-0C8801210C98}"/>
              </a:ext>
            </a:extLst>
          </p:cNvPr>
          <p:cNvPicPr>
            <a:picLocks noChangeAspect="1"/>
          </p:cNvPicPr>
          <p:nvPr/>
        </p:nvPicPr>
        <p:blipFill>
          <a:blip r:embed="rId4"/>
          <a:srcRect l="33260" t="3865" r="17681" b="23029"/>
          <a:stretch>
            <a:fillRect/>
          </a:stretch>
        </p:blipFill>
        <p:spPr>
          <a:xfrm>
            <a:off x="7752529" y="5184648"/>
            <a:ext cx="10535469" cy="5102352"/>
          </a:xfrm>
          <a:custGeom>
            <a:avLst/>
            <a:gdLst/>
            <a:ahLst/>
            <a:cxnLst/>
            <a:rect l="l" t="t" r="r" b="b"/>
            <a:pathLst>
              <a:path w="7023646" h="3401568">
                <a:moveTo>
                  <a:pt x="749132" y="0"/>
                </a:moveTo>
                <a:lnTo>
                  <a:pt x="7023646" y="0"/>
                </a:lnTo>
                <a:lnTo>
                  <a:pt x="7023646" y="3401568"/>
                </a:lnTo>
                <a:lnTo>
                  <a:pt x="0" y="3401568"/>
                </a:lnTo>
                <a:lnTo>
                  <a:pt x="79008" y="3238906"/>
                </a:lnTo>
                <a:cubicBezTo>
                  <a:pt x="502362" y="2321466"/>
                  <a:pt x="749563" y="1215476"/>
                  <a:pt x="749563" y="24956"/>
                </a:cubicBezTo>
                <a:close/>
              </a:path>
            </a:pathLst>
          </a:custGeom>
        </p:spPr>
      </p:pic>
      <p:sp useBgFill="1">
        <p:nvSpPr>
          <p:cNvPr id="59" name="Freeform: Shape 58">
            <a:extLst>
              <a:ext uri="{FF2B5EF4-FFF2-40B4-BE49-F238E27FC236}">
                <a16:creationId xmlns:a16="http://schemas.microsoft.com/office/drawing/2014/main" id="{33F94DB1-BC5D-454D-845C-7BA3A1F469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899447" cy="10287000"/>
          </a:xfrm>
          <a:custGeom>
            <a:avLst/>
            <a:gdLst>
              <a:gd name="connsiteX0" fmla="*/ 0 w 5932965"/>
              <a:gd name="connsiteY0" fmla="*/ 0 h 6858000"/>
              <a:gd name="connsiteX1" fmla="*/ 5140363 w 5932965"/>
              <a:gd name="connsiteY1" fmla="*/ 0 h 6858000"/>
              <a:gd name="connsiteX2" fmla="*/ 5152943 w 5932965"/>
              <a:gd name="connsiteY2" fmla="*/ 23550 h 6858000"/>
              <a:gd name="connsiteX3" fmla="*/ 5932965 w 5932965"/>
              <a:gd name="connsiteY3" fmla="*/ 3479505 h 6858000"/>
              <a:gd name="connsiteX4" fmla="*/ 5262410 w 5932965"/>
              <a:gd name="connsiteY4" fmla="*/ 6708999 h 6858000"/>
              <a:gd name="connsiteX5" fmla="*/ 5190385 w 5932965"/>
              <a:gd name="connsiteY5" fmla="*/ 6858000 h 6858000"/>
              <a:gd name="connsiteX6" fmla="*/ 0 w 5932965"/>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32965" h="6858000">
                <a:moveTo>
                  <a:pt x="0" y="0"/>
                </a:moveTo>
                <a:lnTo>
                  <a:pt x="5140363" y="0"/>
                </a:lnTo>
                <a:lnTo>
                  <a:pt x="5152943" y="23550"/>
                </a:lnTo>
                <a:cubicBezTo>
                  <a:pt x="5642847" y="987256"/>
                  <a:pt x="5932965" y="2183538"/>
                  <a:pt x="5932965" y="3479505"/>
                </a:cubicBezTo>
                <a:cubicBezTo>
                  <a:pt x="5932965" y="4675783"/>
                  <a:pt x="5685764" y="5787121"/>
                  <a:pt x="5262410" y="6708999"/>
                </a:cubicBezTo>
                <a:lnTo>
                  <a:pt x="5190385" y="6858000"/>
                </a:lnTo>
                <a:lnTo>
                  <a:pt x="0" y="6858000"/>
                </a:lnTo>
                <a:close/>
              </a:path>
            </a:pathLst>
          </a:custGeom>
          <a:ln w="9525">
            <a:solidFill>
              <a:srgbClr val="EFEFEF"/>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61" name="Freeform: Shape 60">
            <a:extLst>
              <a:ext uri="{FF2B5EF4-FFF2-40B4-BE49-F238E27FC236}">
                <a16:creationId xmlns:a16="http://schemas.microsoft.com/office/drawing/2014/main" id="{5676B86F-860B-4586-BCAA-C0650C09B7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883499" cy="10287000"/>
          </a:xfrm>
          <a:custGeom>
            <a:avLst/>
            <a:gdLst>
              <a:gd name="connsiteX0" fmla="*/ 0 w 5922333"/>
              <a:gd name="connsiteY0" fmla="*/ 0 h 6858000"/>
              <a:gd name="connsiteX1" fmla="*/ 5129731 w 5922333"/>
              <a:gd name="connsiteY1" fmla="*/ 0 h 6858000"/>
              <a:gd name="connsiteX2" fmla="*/ 5142311 w 5922333"/>
              <a:gd name="connsiteY2" fmla="*/ 23550 h 6858000"/>
              <a:gd name="connsiteX3" fmla="*/ 5922333 w 5922333"/>
              <a:gd name="connsiteY3" fmla="*/ 3479505 h 6858000"/>
              <a:gd name="connsiteX4" fmla="*/ 5251778 w 5922333"/>
              <a:gd name="connsiteY4" fmla="*/ 6708999 h 6858000"/>
              <a:gd name="connsiteX5" fmla="*/ 5179753 w 5922333"/>
              <a:gd name="connsiteY5" fmla="*/ 6858000 h 6858000"/>
              <a:gd name="connsiteX6" fmla="*/ 0 w 5922333"/>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22333" h="6858000">
                <a:moveTo>
                  <a:pt x="0" y="0"/>
                </a:moveTo>
                <a:lnTo>
                  <a:pt x="5129731" y="0"/>
                </a:lnTo>
                <a:lnTo>
                  <a:pt x="5142311" y="23550"/>
                </a:lnTo>
                <a:cubicBezTo>
                  <a:pt x="5632215" y="987256"/>
                  <a:pt x="5922333" y="2183538"/>
                  <a:pt x="5922333" y="3479505"/>
                </a:cubicBezTo>
                <a:cubicBezTo>
                  <a:pt x="5922333" y="4675783"/>
                  <a:pt x="5675132" y="5787121"/>
                  <a:pt x="5251778" y="6708999"/>
                </a:cubicBezTo>
                <a:lnTo>
                  <a:pt x="5179753"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EAE952B0-6E01-B4FE-396E-A5A1A6EC6B7C}"/>
              </a:ext>
            </a:extLst>
          </p:cNvPr>
          <p:cNvSpPr txBox="1"/>
          <p:nvPr/>
        </p:nvSpPr>
        <p:spPr>
          <a:xfrm>
            <a:off x="672084" y="1028700"/>
            <a:ext cx="7383507" cy="1988344"/>
          </a:xfrm>
          <a:prstGeom prst="rect">
            <a:avLst/>
          </a:prstGeom>
        </p:spPr>
        <p:txBody>
          <a:bodyPr vert="horz" lIns="91440" tIns="45720" rIns="91440" bIns="45720" rtlCol="0" anchor="ctr">
            <a:normAutofit/>
          </a:bodyPr>
          <a:lstStyle/>
          <a:p>
            <a:pPr eaLnBrk="1" hangingPunct="1">
              <a:lnSpc>
                <a:spcPct val="90000"/>
              </a:lnSpc>
              <a:spcAft>
                <a:spcPts val="600"/>
              </a:spcAft>
            </a:pPr>
            <a:r>
              <a:rPr lang="en-US" sz="5100" kern="1200">
                <a:solidFill>
                  <a:schemeClr val="tx1"/>
                </a:solidFill>
                <a:latin typeface="+mj-lt"/>
                <a:ea typeface="+mj-ea"/>
                <a:cs typeface="+mj-cs"/>
              </a:rPr>
              <a:t>Challenge | Complex Bridge Design</a:t>
            </a:r>
          </a:p>
        </p:txBody>
      </p:sp>
      <p:sp>
        <p:nvSpPr>
          <p:cNvPr id="63" name="Rectangle 62">
            <a:extLst>
              <a:ext uri="{FF2B5EF4-FFF2-40B4-BE49-F238E27FC236}">
                <a16:creationId xmlns:a16="http://schemas.microsoft.com/office/drawing/2014/main" id="{8C818ED5-2F56-4171-9445-3AA4F44623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525300"/>
            <a:ext cx="192024" cy="98085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5" name="Rectangle 64">
            <a:extLst>
              <a:ext uri="{FF2B5EF4-FFF2-40B4-BE49-F238E27FC236}">
                <a16:creationId xmlns:a16="http://schemas.microsoft.com/office/drawing/2014/main" id="{DE74FCE8-866C-4AFA-B45C-FACE2A6094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8366" y="3134911"/>
            <a:ext cx="7455659" cy="27432"/>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39BF2964-499B-BCC5-2AFA-4012056CFA7A}"/>
              </a:ext>
            </a:extLst>
          </p:cNvPr>
          <p:cNvSpPr txBox="1"/>
          <p:nvPr/>
        </p:nvSpPr>
        <p:spPr>
          <a:xfrm>
            <a:off x="423082" y="3771900"/>
            <a:ext cx="8229599" cy="5500116"/>
          </a:xfrm>
          <a:prstGeom prst="rect">
            <a:avLst/>
          </a:prstGeom>
        </p:spPr>
        <p:txBody>
          <a:bodyPr vert="horz" lIns="91440" tIns="45720" rIns="91440" bIns="45720" rtlCol="0" anchor="t">
            <a:normAutofit/>
          </a:bodyPr>
          <a:lstStyle/>
          <a:p>
            <a:pPr marL="571500" indent="-228600" eaLnBrk="1" hangingPunct="1">
              <a:lnSpc>
                <a:spcPct val="90000"/>
              </a:lnSpc>
              <a:spcAft>
                <a:spcPts val="600"/>
              </a:spcAft>
              <a:buFont typeface="Arial" panose="020B0604020202020204" pitchFamily="34" charset="0"/>
              <a:buChar char="•"/>
            </a:pPr>
            <a:r>
              <a:rPr lang="en-US" sz="3200" b="1" dirty="0">
                <a:latin typeface="+mn-lt"/>
              </a:rPr>
              <a:t>Brook St./Muhammed Ali Blvd.</a:t>
            </a:r>
          </a:p>
          <a:p>
            <a:pPr marL="800100" lvl="1">
              <a:lnSpc>
                <a:spcPct val="90000"/>
              </a:lnSpc>
              <a:spcAft>
                <a:spcPts val="600"/>
              </a:spcAft>
            </a:pPr>
            <a:r>
              <a:rPr lang="en-US" sz="3200" b="1" dirty="0">
                <a:latin typeface="+mn-lt"/>
              </a:rPr>
              <a:t>(Hospital Curve)</a:t>
            </a:r>
            <a:endParaRPr lang="en-US" sz="3200" b="1" dirty="0">
              <a:latin typeface="+mn-lt"/>
              <a:ea typeface="Calibri"/>
              <a:cs typeface="Calibri"/>
            </a:endParaRPr>
          </a:p>
          <a:p>
            <a:pPr marL="1485900" lvl="2" indent="-228600" eaLnBrk="1" hangingPunct="1">
              <a:lnSpc>
                <a:spcPct val="90000"/>
              </a:lnSpc>
              <a:spcAft>
                <a:spcPts val="600"/>
              </a:spcAft>
              <a:buFont typeface="Arial" panose="020B0604020202020204" pitchFamily="34" charset="0"/>
              <a:buChar char="•"/>
            </a:pPr>
            <a:r>
              <a:rPr lang="en-US" sz="3100" dirty="0">
                <a:latin typeface="Aptos" panose="020B0004020202020204" pitchFamily="34" charset="0"/>
              </a:rPr>
              <a:t>“Maintenance Nightmare”</a:t>
            </a:r>
          </a:p>
          <a:p>
            <a:pPr marL="1485900" lvl="2" indent="-228600" eaLnBrk="1" hangingPunct="1">
              <a:lnSpc>
                <a:spcPct val="90000"/>
              </a:lnSpc>
              <a:spcAft>
                <a:spcPts val="600"/>
              </a:spcAft>
              <a:buFont typeface="Arial" panose="020B0604020202020204" pitchFamily="34" charset="0"/>
              <a:buChar char="•"/>
            </a:pPr>
            <a:r>
              <a:rPr lang="en-US" sz="3100" dirty="0">
                <a:latin typeface="Aptos" panose="020B0004020202020204" pitchFamily="34" charset="0"/>
              </a:rPr>
              <a:t>Complicated Geometry</a:t>
            </a:r>
          </a:p>
          <a:p>
            <a:pPr marL="1485900" lvl="2" indent="-228600" eaLnBrk="1" hangingPunct="1">
              <a:lnSpc>
                <a:spcPct val="90000"/>
              </a:lnSpc>
              <a:spcAft>
                <a:spcPts val="600"/>
              </a:spcAft>
              <a:buFont typeface="Arial" panose="020B0604020202020204" pitchFamily="34" charset="0"/>
              <a:buChar char="•"/>
            </a:pPr>
            <a:r>
              <a:rPr lang="en-US" sz="3100" dirty="0">
                <a:latin typeface="Aptos" panose="020B0004020202020204" pitchFamily="34" charset="0"/>
              </a:rPr>
              <a:t>Robust FEA Model (LARSA)</a:t>
            </a:r>
          </a:p>
          <a:p>
            <a:pPr marL="1485900" lvl="2" indent="-228600" eaLnBrk="1" hangingPunct="1">
              <a:lnSpc>
                <a:spcPct val="90000"/>
              </a:lnSpc>
              <a:spcAft>
                <a:spcPts val="600"/>
              </a:spcAft>
              <a:buFont typeface="Arial" panose="020B0604020202020204" pitchFamily="34" charset="0"/>
              <a:buChar char="•"/>
            </a:pPr>
            <a:r>
              <a:rPr lang="en-US" sz="3100" dirty="0">
                <a:latin typeface="Aptos" panose="020B0004020202020204" pitchFamily="34" charset="0"/>
              </a:rPr>
              <a:t>Substructure reuse and chloride mitigation</a:t>
            </a:r>
          </a:p>
          <a:p>
            <a:pPr marL="1485900" lvl="2" indent="-228600" eaLnBrk="1" hangingPunct="1">
              <a:lnSpc>
                <a:spcPct val="90000"/>
              </a:lnSpc>
              <a:spcAft>
                <a:spcPts val="600"/>
              </a:spcAft>
              <a:buFont typeface="Arial" panose="020B0604020202020204" pitchFamily="34" charset="0"/>
              <a:buChar char="•"/>
            </a:pPr>
            <a:r>
              <a:rPr lang="en-US" sz="3100" dirty="0">
                <a:latin typeface="Aptos" panose="020B0004020202020204" pitchFamily="34" charset="0"/>
              </a:rPr>
              <a:t>Bridge deck reduction</a:t>
            </a:r>
          </a:p>
          <a:p>
            <a:pPr marL="571500" indent="-228600" eaLnBrk="1" hangingPunct="1">
              <a:lnSpc>
                <a:spcPct val="90000"/>
              </a:lnSpc>
              <a:spcAft>
                <a:spcPts val="600"/>
              </a:spcAft>
              <a:buFont typeface="Arial" panose="020B0604020202020204" pitchFamily="34" charset="0"/>
              <a:buChar char="•"/>
            </a:pPr>
            <a:endParaRPr lang="en-US" sz="3000" dirty="0">
              <a:latin typeface="+mn-lt"/>
            </a:endParaRPr>
          </a:p>
        </p:txBody>
      </p:sp>
      <p:pic>
        <p:nvPicPr>
          <p:cNvPr id="14" name="object 4">
            <a:extLst>
              <a:ext uri="{FF2B5EF4-FFF2-40B4-BE49-F238E27FC236}">
                <a16:creationId xmlns:a16="http://schemas.microsoft.com/office/drawing/2014/main" id="{55C3661B-A4E2-229C-EA43-99798D3AC89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948" y="7634288"/>
            <a:ext cx="2481263" cy="265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4946430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2847C1-493A-31A2-803A-39FE7354123A}"/>
            </a:ext>
          </a:extLst>
        </p:cNvPr>
        <p:cNvGrpSpPr/>
        <p:nvPr/>
      </p:nvGrpSpPr>
      <p:grpSpPr>
        <a:xfrm>
          <a:off x="0" y="0"/>
          <a:ext cx="0" cy="0"/>
          <a:chOff x="0" y="0"/>
          <a:chExt cx="0" cy="0"/>
        </a:xfrm>
      </p:grpSpPr>
      <p:pic>
        <p:nvPicPr>
          <p:cNvPr id="6146" name="object 2">
            <a:extLst>
              <a:ext uri="{FF2B5EF4-FFF2-40B4-BE49-F238E27FC236}">
                <a16:creationId xmlns:a16="http://schemas.microsoft.com/office/drawing/2014/main" id="{003832C3-AAC4-8C93-D149-D4ACDBB943C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8696325" cy="145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 name="object 3">
            <a:extLst>
              <a:ext uri="{FF2B5EF4-FFF2-40B4-BE49-F238E27FC236}">
                <a16:creationId xmlns:a16="http://schemas.microsoft.com/office/drawing/2014/main" id="{D3AA7B93-FCBE-53DE-A231-545C0101B85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452350" y="6937375"/>
            <a:ext cx="5835650" cy="334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8" name="object 4">
            <a:extLst>
              <a:ext uri="{FF2B5EF4-FFF2-40B4-BE49-F238E27FC236}">
                <a16:creationId xmlns:a16="http://schemas.microsoft.com/office/drawing/2014/main" id="{45734BD0-9E46-4788-86DF-4488EC0ABF4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86100" y="7634288"/>
            <a:ext cx="2481263" cy="265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F2535A2E-59E6-BD4C-7608-CD605E1E64CA}"/>
              </a:ext>
            </a:extLst>
          </p:cNvPr>
          <p:cNvSpPr txBox="1"/>
          <p:nvPr/>
        </p:nvSpPr>
        <p:spPr>
          <a:xfrm>
            <a:off x="1028700" y="3130848"/>
            <a:ext cx="16230600" cy="4154984"/>
          </a:xfrm>
          <a:prstGeom prst="rect">
            <a:avLst/>
          </a:prstGeom>
          <a:noFill/>
        </p:spPr>
        <p:txBody>
          <a:bodyPr wrap="square" lIns="91440" tIns="45720" rIns="91440" bIns="45720" rtlCol="0" anchor="t">
            <a:spAutoFit/>
          </a:bodyPr>
          <a:lstStyle/>
          <a:p>
            <a:pPr algn="ctr"/>
            <a:r>
              <a:rPr lang="en-US" sz="8800">
                <a:latin typeface="Aptos Black" panose="020B0004020202020204" pitchFamily="34" charset="0"/>
              </a:rPr>
              <a:t>Tackling</a:t>
            </a:r>
            <a:r>
              <a:rPr lang="en-US" sz="4800">
                <a:latin typeface="Aptos Black" panose="020B0004020202020204" pitchFamily="34" charset="0"/>
              </a:rPr>
              <a:t> </a:t>
            </a:r>
            <a:r>
              <a:rPr lang="en-US" sz="8800">
                <a:latin typeface="Aptos Black" panose="020B0004020202020204" pitchFamily="34" charset="0"/>
              </a:rPr>
              <a:t>the Challenges</a:t>
            </a:r>
          </a:p>
          <a:p>
            <a:pPr algn="ctr"/>
            <a:endParaRPr lang="en-US" sz="8800">
              <a:latin typeface="Aptos Black" panose="020B0004020202020204" pitchFamily="34" charset="0"/>
            </a:endParaRPr>
          </a:p>
          <a:p>
            <a:pPr algn="ctr"/>
            <a:r>
              <a:rPr lang="en-US" sz="8000">
                <a:latin typeface="Aptos Black"/>
              </a:rPr>
              <a:t>Closing the Interstate</a:t>
            </a:r>
            <a:endParaRPr lang="en-US"/>
          </a:p>
        </p:txBody>
      </p:sp>
      <p:pic>
        <p:nvPicPr>
          <p:cNvPr id="4" name="Picture 3" descr="A blue and white logo&#10;&#10;Description automatically generated">
            <a:extLst>
              <a:ext uri="{FF2B5EF4-FFF2-40B4-BE49-F238E27FC236}">
                <a16:creationId xmlns:a16="http://schemas.microsoft.com/office/drawing/2014/main" id="{00B0D19B-9237-59A0-B393-1B014E720707}"/>
              </a:ext>
            </a:extLst>
          </p:cNvPr>
          <p:cNvPicPr>
            <a:picLocks noChangeAspect="1"/>
          </p:cNvPicPr>
          <p:nvPr/>
        </p:nvPicPr>
        <p:blipFill>
          <a:blip r:embed="rId5">
            <a:alphaModFix/>
            <a:extLst>
              <a:ext uri="{28A0092B-C50C-407E-A947-70E740481C1C}">
                <a14:useLocalDpi xmlns:a14="http://schemas.microsoft.com/office/drawing/2010/main" val="0"/>
              </a:ext>
            </a:extLst>
          </a:blip>
          <a:stretch>
            <a:fillRect/>
          </a:stretch>
        </p:blipFill>
        <p:spPr>
          <a:xfrm>
            <a:off x="7499913" y="236538"/>
            <a:ext cx="9873687" cy="2438400"/>
          </a:xfrm>
          <a:prstGeom prst="rect">
            <a:avLst/>
          </a:prstGeom>
        </p:spPr>
      </p:pic>
    </p:spTree>
    <p:extLst>
      <p:ext uri="{BB962C8B-B14F-4D97-AF65-F5344CB8AC3E}">
        <p14:creationId xmlns:p14="http://schemas.microsoft.com/office/powerpoint/2010/main" val="332690558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FB2B03-04B1-1375-DE4E-A83FE7847060}"/>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B37F6700-D291-EDC1-86BA-B108750CF5B7}"/>
              </a:ext>
            </a:extLst>
          </p:cNvPr>
          <p:cNvSpPr/>
          <p:nvPr/>
        </p:nvSpPr>
        <p:spPr>
          <a:xfrm>
            <a:off x="2" y="0"/>
            <a:ext cx="18288000" cy="10287000"/>
          </a:xfrm>
          <a:prstGeom prst="rect">
            <a:avLst/>
          </a:prstGeom>
          <a:gradFill>
            <a:gsLst>
              <a:gs pos="44000">
                <a:srgbClr val="F0F3FA">
                  <a:alpha val="95000"/>
                </a:srgbClr>
              </a:gs>
              <a:gs pos="0">
                <a:schemeClr val="bg1"/>
              </a:gs>
              <a:gs pos="100000">
                <a:schemeClr val="accent1">
                  <a:lumMod val="30000"/>
                  <a:lumOff val="70000"/>
                  <a:alpha val="0"/>
                </a:schemeClr>
              </a:gs>
            </a:gsLst>
            <a:lin ang="21594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371600" eaLnBrk="1" fontAlgn="auto" hangingPunct="1">
              <a:spcBef>
                <a:spcPts val="0"/>
              </a:spcBef>
              <a:spcAft>
                <a:spcPts val="0"/>
              </a:spcAft>
              <a:defRPr/>
            </a:pPr>
            <a:endParaRPr lang="en-US" sz="2700">
              <a:solidFill>
                <a:prstClr val="white"/>
              </a:solidFill>
              <a:latin typeface="Calibri" panose="020F0502020204030204"/>
            </a:endParaRPr>
          </a:p>
        </p:txBody>
      </p:sp>
      <p:sp>
        <p:nvSpPr>
          <p:cNvPr id="5" name="TextBox 4">
            <a:extLst>
              <a:ext uri="{FF2B5EF4-FFF2-40B4-BE49-F238E27FC236}">
                <a16:creationId xmlns:a16="http://schemas.microsoft.com/office/drawing/2014/main" id="{FCFF8A2E-9364-BDA8-CC3B-0465B96B17E0}"/>
              </a:ext>
            </a:extLst>
          </p:cNvPr>
          <p:cNvSpPr txBox="1"/>
          <p:nvPr/>
        </p:nvSpPr>
        <p:spPr>
          <a:xfrm>
            <a:off x="575917" y="818612"/>
            <a:ext cx="13506749" cy="1061829"/>
          </a:xfrm>
          <a:prstGeom prst="rect">
            <a:avLst/>
          </a:prstGeom>
          <a:noFill/>
        </p:spPr>
        <p:txBody>
          <a:bodyPr wrap="square" lIns="137160" tIns="68580" rIns="137160" bIns="68580" rtlCol="0" anchor="t">
            <a:spAutoFit/>
          </a:bodyPr>
          <a:lstStyle/>
          <a:p>
            <a:pPr defTabSz="1371600" eaLnBrk="1" fontAlgn="auto" hangingPunct="1">
              <a:spcBef>
                <a:spcPts val="0"/>
              </a:spcBef>
              <a:spcAft>
                <a:spcPts val="0"/>
              </a:spcAft>
              <a:defRPr/>
            </a:pPr>
            <a:r>
              <a:rPr lang="en-US" sz="6000" b="1">
                <a:solidFill>
                  <a:srgbClr val="03055E"/>
                </a:solidFill>
                <a:latin typeface="Aptos"/>
                <a:ea typeface="Calibri"/>
                <a:cs typeface="Calibri"/>
              </a:rPr>
              <a:t>Closing the Interstate</a:t>
            </a:r>
            <a:endParaRPr lang="en-US" sz="2400" b="1">
              <a:solidFill>
                <a:prstClr val="black"/>
              </a:solidFill>
              <a:latin typeface="Aptos" panose="020B0004020202020204" pitchFamily="34" charset="0"/>
              <a:ea typeface="Calibri"/>
              <a:cs typeface="Calibri"/>
            </a:endParaRPr>
          </a:p>
        </p:txBody>
      </p:sp>
      <p:cxnSp>
        <p:nvCxnSpPr>
          <p:cNvPr id="3" name="Straight Connector 2">
            <a:extLst>
              <a:ext uri="{FF2B5EF4-FFF2-40B4-BE49-F238E27FC236}">
                <a16:creationId xmlns:a16="http://schemas.microsoft.com/office/drawing/2014/main" id="{326929EF-FCD2-9534-2A76-9ED088C6A8F0}"/>
              </a:ext>
            </a:extLst>
          </p:cNvPr>
          <p:cNvCxnSpPr>
            <a:cxnSpLocks/>
          </p:cNvCxnSpPr>
          <p:nvPr/>
        </p:nvCxnSpPr>
        <p:spPr>
          <a:xfrm>
            <a:off x="-7620" y="10014152"/>
            <a:ext cx="18295620" cy="0"/>
          </a:xfrm>
          <a:prstGeom prst="line">
            <a:avLst/>
          </a:prstGeom>
          <a:ln w="101600"/>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A7C1A5F0-A25F-54AA-C045-255CACF9193F}"/>
              </a:ext>
            </a:extLst>
          </p:cNvPr>
          <p:cNvCxnSpPr>
            <a:cxnSpLocks/>
          </p:cNvCxnSpPr>
          <p:nvPr/>
        </p:nvCxnSpPr>
        <p:spPr>
          <a:xfrm>
            <a:off x="-7620" y="10235381"/>
            <a:ext cx="18295620" cy="0"/>
          </a:xfrm>
          <a:prstGeom prst="line">
            <a:avLst/>
          </a:prstGeom>
          <a:ln w="203200">
            <a:solidFill>
              <a:srgbClr val="03055E"/>
            </a:solidFill>
          </a:ln>
        </p:spPr>
        <p:style>
          <a:lnRef idx="1">
            <a:schemeClr val="accent1"/>
          </a:lnRef>
          <a:fillRef idx="0">
            <a:schemeClr val="accent1"/>
          </a:fillRef>
          <a:effectRef idx="0">
            <a:schemeClr val="accent1"/>
          </a:effectRef>
          <a:fontRef idx="minor">
            <a:schemeClr val="tx1"/>
          </a:fontRef>
        </p:style>
      </p:cxnSp>
      <p:sp>
        <p:nvSpPr>
          <p:cNvPr id="4" name="Content Placeholder 3">
            <a:extLst>
              <a:ext uri="{FF2B5EF4-FFF2-40B4-BE49-F238E27FC236}">
                <a16:creationId xmlns:a16="http://schemas.microsoft.com/office/drawing/2014/main" id="{53CA436D-75F5-5A0F-A495-788437C1F337}"/>
              </a:ext>
            </a:extLst>
          </p:cNvPr>
          <p:cNvSpPr>
            <a:spLocks noGrp="1"/>
          </p:cNvSpPr>
          <p:nvPr>
            <p:ph sz="half" idx="1"/>
          </p:nvPr>
        </p:nvSpPr>
        <p:spPr>
          <a:xfrm>
            <a:off x="575916" y="2405928"/>
            <a:ext cx="6496608" cy="6527007"/>
          </a:xfrm>
        </p:spPr>
        <p:txBody>
          <a:bodyPr>
            <a:normAutofit/>
          </a:bodyPr>
          <a:lstStyle/>
          <a:p>
            <a:r>
              <a:rPr lang="en-US" sz="3600" b="1"/>
              <a:t>COMMUNICATION IS KEY</a:t>
            </a:r>
          </a:p>
          <a:p>
            <a:pPr marL="571500" indent="-571500">
              <a:buFont typeface="Arial" panose="020B0604020202020204" pitchFamily="34" charset="0"/>
              <a:buChar char="•"/>
            </a:pPr>
            <a:r>
              <a:rPr lang="en-US" sz="3600"/>
              <a:t>Stakeholder Engagement</a:t>
            </a:r>
          </a:p>
          <a:p>
            <a:pPr marL="571500" indent="-571500">
              <a:buFont typeface="Arial" panose="020B0604020202020204" pitchFamily="34" charset="0"/>
              <a:buChar char="•"/>
            </a:pPr>
            <a:r>
              <a:rPr lang="en-US" sz="3600"/>
              <a:t>Media Events</a:t>
            </a:r>
          </a:p>
          <a:p>
            <a:pPr marL="571500" indent="-571500">
              <a:buFont typeface="Arial" panose="020B0604020202020204" pitchFamily="34" charset="0"/>
              <a:buChar char="•"/>
            </a:pPr>
            <a:r>
              <a:rPr lang="en-US" sz="3600"/>
              <a:t>Social Media</a:t>
            </a:r>
          </a:p>
          <a:p>
            <a:pPr marL="571500" indent="-571500">
              <a:buFont typeface="Arial" panose="020B0604020202020204" pitchFamily="34" charset="0"/>
              <a:buChar char="•"/>
            </a:pPr>
            <a:r>
              <a:rPr lang="en-US" sz="3600"/>
              <a:t>Website</a:t>
            </a:r>
          </a:p>
          <a:p>
            <a:pPr marL="571500" indent="-571500">
              <a:buFont typeface="Arial" panose="020B0604020202020204" pitchFamily="34" charset="0"/>
              <a:buChar char="•"/>
            </a:pPr>
            <a:r>
              <a:rPr lang="en-US" sz="3600"/>
              <a:t>Public Meetings</a:t>
            </a:r>
          </a:p>
          <a:p>
            <a:pPr marL="571500" indent="-571500">
              <a:buFont typeface="Arial" panose="020B0604020202020204" pitchFamily="34" charset="0"/>
              <a:buChar char="•"/>
            </a:pPr>
            <a:r>
              <a:rPr lang="en-US" sz="3600"/>
              <a:t>Digital Message Signs</a:t>
            </a:r>
          </a:p>
          <a:p>
            <a:pPr marL="571500" indent="-571500">
              <a:buFont typeface="Arial" panose="020B0604020202020204" pitchFamily="34" charset="0"/>
              <a:buChar char="•"/>
            </a:pPr>
            <a:r>
              <a:rPr lang="en-US" sz="3600"/>
              <a:t>Radio Advertisements</a:t>
            </a:r>
          </a:p>
          <a:p>
            <a:pPr marL="571500" indent="-571500">
              <a:buFont typeface="Arial" panose="020B0604020202020204" pitchFamily="34" charset="0"/>
              <a:buChar char="•"/>
            </a:pPr>
            <a:r>
              <a:rPr lang="en-US" sz="3600"/>
              <a:t>Billboards</a:t>
            </a:r>
          </a:p>
        </p:txBody>
      </p:sp>
      <p:pic>
        <p:nvPicPr>
          <p:cNvPr id="9" name="Picture 8">
            <a:extLst>
              <a:ext uri="{FF2B5EF4-FFF2-40B4-BE49-F238E27FC236}">
                <a16:creationId xmlns:a16="http://schemas.microsoft.com/office/drawing/2014/main" id="{98CA2C1D-462C-8D8D-CA52-A9CA3B5D5EEE}"/>
              </a:ext>
            </a:extLst>
          </p:cNvPr>
          <p:cNvPicPr>
            <a:picLocks noChangeAspect="1"/>
          </p:cNvPicPr>
          <p:nvPr/>
        </p:nvPicPr>
        <p:blipFill>
          <a:blip r:embed="rId3"/>
          <a:stretch>
            <a:fillRect/>
          </a:stretch>
        </p:blipFill>
        <p:spPr>
          <a:xfrm>
            <a:off x="7117529" y="5637595"/>
            <a:ext cx="6266699" cy="4111862"/>
          </a:xfrm>
          <a:prstGeom prst="rect">
            <a:avLst/>
          </a:prstGeom>
        </p:spPr>
      </p:pic>
      <p:pic>
        <p:nvPicPr>
          <p:cNvPr id="12" name="Picture 11">
            <a:extLst>
              <a:ext uri="{FF2B5EF4-FFF2-40B4-BE49-F238E27FC236}">
                <a16:creationId xmlns:a16="http://schemas.microsoft.com/office/drawing/2014/main" id="{6475BE24-FDFA-C19A-9448-C212B7E3253D}"/>
              </a:ext>
            </a:extLst>
          </p:cNvPr>
          <p:cNvPicPr>
            <a:picLocks noChangeAspect="1"/>
          </p:cNvPicPr>
          <p:nvPr/>
        </p:nvPicPr>
        <p:blipFill>
          <a:blip r:embed="rId4"/>
          <a:stretch>
            <a:fillRect/>
          </a:stretch>
        </p:blipFill>
        <p:spPr>
          <a:xfrm>
            <a:off x="11634947" y="1857999"/>
            <a:ext cx="6221939" cy="3624241"/>
          </a:xfrm>
          <a:prstGeom prst="rect">
            <a:avLst/>
          </a:prstGeom>
        </p:spPr>
      </p:pic>
      <p:pic>
        <p:nvPicPr>
          <p:cNvPr id="14" name="Picture 13">
            <a:extLst>
              <a:ext uri="{FF2B5EF4-FFF2-40B4-BE49-F238E27FC236}">
                <a16:creationId xmlns:a16="http://schemas.microsoft.com/office/drawing/2014/main" id="{627352CB-88CC-865C-1D2B-D5B67E70DD33}"/>
              </a:ext>
            </a:extLst>
          </p:cNvPr>
          <p:cNvPicPr>
            <a:picLocks noChangeAspect="1"/>
          </p:cNvPicPr>
          <p:nvPr/>
        </p:nvPicPr>
        <p:blipFill>
          <a:blip r:embed="rId5"/>
          <a:stretch>
            <a:fillRect/>
          </a:stretch>
        </p:blipFill>
        <p:spPr>
          <a:xfrm>
            <a:off x="7117531" y="1850160"/>
            <a:ext cx="4472411" cy="3621024"/>
          </a:xfrm>
          <a:prstGeom prst="rect">
            <a:avLst/>
          </a:prstGeom>
        </p:spPr>
      </p:pic>
      <p:pic>
        <p:nvPicPr>
          <p:cNvPr id="16" name="Picture 15">
            <a:extLst>
              <a:ext uri="{FF2B5EF4-FFF2-40B4-BE49-F238E27FC236}">
                <a16:creationId xmlns:a16="http://schemas.microsoft.com/office/drawing/2014/main" id="{01E47AC1-9C30-3371-3BDF-554F0BCFE7F2}"/>
              </a:ext>
            </a:extLst>
          </p:cNvPr>
          <p:cNvPicPr>
            <a:picLocks noChangeAspect="1"/>
          </p:cNvPicPr>
          <p:nvPr/>
        </p:nvPicPr>
        <p:blipFill>
          <a:blip r:embed="rId6"/>
          <a:stretch>
            <a:fillRect/>
          </a:stretch>
        </p:blipFill>
        <p:spPr>
          <a:xfrm>
            <a:off x="13496235" y="5618282"/>
            <a:ext cx="4374221" cy="4111862"/>
          </a:xfrm>
          <a:prstGeom prst="rect">
            <a:avLst/>
          </a:prstGeom>
        </p:spPr>
      </p:pic>
      <p:pic>
        <p:nvPicPr>
          <p:cNvPr id="18" name="object 4">
            <a:extLst>
              <a:ext uri="{FF2B5EF4-FFF2-40B4-BE49-F238E27FC236}">
                <a16:creationId xmlns:a16="http://schemas.microsoft.com/office/drawing/2014/main" id="{8274D574-9465-221A-2447-E1750624BA22}"/>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0" y="8696366"/>
            <a:ext cx="1523217" cy="16284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263661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7FB765-BF80-6682-46AA-13663839643B}"/>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3AF3F6F6-560A-4756-651E-1C1C80495DB4}"/>
              </a:ext>
            </a:extLst>
          </p:cNvPr>
          <p:cNvSpPr/>
          <p:nvPr/>
        </p:nvSpPr>
        <p:spPr>
          <a:xfrm>
            <a:off x="2" y="0"/>
            <a:ext cx="18288000" cy="10287000"/>
          </a:xfrm>
          <a:prstGeom prst="rect">
            <a:avLst/>
          </a:prstGeom>
          <a:gradFill>
            <a:gsLst>
              <a:gs pos="44000">
                <a:srgbClr val="F0F3FA">
                  <a:alpha val="95000"/>
                </a:srgbClr>
              </a:gs>
              <a:gs pos="0">
                <a:schemeClr val="bg1"/>
              </a:gs>
              <a:gs pos="100000">
                <a:schemeClr val="accent1">
                  <a:lumMod val="30000"/>
                  <a:lumOff val="70000"/>
                  <a:alpha val="0"/>
                </a:schemeClr>
              </a:gs>
            </a:gsLst>
            <a:lin ang="21594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371600" eaLnBrk="1" fontAlgn="auto" hangingPunct="1">
              <a:spcBef>
                <a:spcPts val="0"/>
              </a:spcBef>
              <a:spcAft>
                <a:spcPts val="0"/>
              </a:spcAft>
              <a:defRPr/>
            </a:pPr>
            <a:endParaRPr lang="en-US" sz="2700">
              <a:solidFill>
                <a:prstClr val="white"/>
              </a:solidFill>
              <a:latin typeface="Calibri" panose="020F0502020204030204"/>
            </a:endParaRPr>
          </a:p>
        </p:txBody>
      </p:sp>
      <p:sp>
        <p:nvSpPr>
          <p:cNvPr id="5" name="TextBox 4">
            <a:extLst>
              <a:ext uri="{FF2B5EF4-FFF2-40B4-BE49-F238E27FC236}">
                <a16:creationId xmlns:a16="http://schemas.microsoft.com/office/drawing/2014/main" id="{E78BA6BC-DE00-E3F6-AA4A-AB25F3552C31}"/>
              </a:ext>
            </a:extLst>
          </p:cNvPr>
          <p:cNvSpPr txBox="1"/>
          <p:nvPr/>
        </p:nvSpPr>
        <p:spPr>
          <a:xfrm>
            <a:off x="575917" y="818612"/>
            <a:ext cx="13506749" cy="1061829"/>
          </a:xfrm>
          <a:prstGeom prst="rect">
            <a:avLst/>
          </a:prstGeom>
          <a:noFill/>
        </p:spPr>
        <p:txBody>
          <a:bodyPr wrap="square" lIns="137160" tIns="68580" rIns="137160" bIns="68580" rtlCol="0" anchor="t">
            <a:spAutoFit/>
          </a:bodyPr>
          <a:lstStyle/>
          <a:p>
            <a:pPr defTabSz="1371600" eaLnBrk="1" fontAlgn="auto" hangingPunct="1">
              <a:spcBef>
                <a:spcPts val="0"/>
              </a:spcBef>
              <a:spcAft>
                <a:spcPts val="0"/>
              </a:spcAft>
              <a:defRPr/>
            </a:pPr>
            <a:r>
              <a:rPr lang="en-US" sz="6000" b="1">
                <a:solidFill>
                  <a:srgbClr val="03055E"/>
                </a:solidFill>
                <a:latin typeface="Aptos"/>
                <a:ea typeface="Calibri"/>
                <a:cs typeface="Calibri"/>
              </a:rPr>
              <a:t>Closing the Interstate</a:t>
            </a:r>
            <a:endParaRPr lang="en-US" sz="2400" b="1">
              <a:solidFill>
                <a:prstClr val="black"/>
              </a:solidFill>
              <a:latin typeface="Aptos" panose="020B0004020202020204" pitchFamily="34" charset="0"/>
              <a:ea typeface="Calibri"/>
              <a:cs typeface="Calibri"/>
            </a:endParaRPr>
          </a:p>
        </p:txBody>
      </p:sp>
      <p:cxnSp>
        <p:nvCxnSpPr>
          <p:cNvPr id="3" name="Straight Connector 2">
            <a:extLst>
              <a:ext uri="{FF2B5EF4-FFF2-40B4-BE49-F238E27FC236}">
                <a16:creationId xmlns:a16="http://schemas.microsoft.com/office/drawing/2014/main" id="{DA37DCC8-E493-5566-97C7-0B7C2DC702B5}"/>
              </a:ext>
            </a:extLst>
          </p:cNvPr>
          <p:cNvCxnSpPr>
            <a:cxnSpLocks/>
          </p:cNvCxnSpPr>
          <p:nvPr/>
        </p:nvCxnSpPr>
        <p:spPr>
          <a:xfrm>
            <a:off x="-7620" y="10014152"/>
            <a:ext cx="18295620" cy="0"/>
          </a:xfrm>
          <a:prstGeom prst="line">
            <a:avLst/>
          </a:prstGeom>
          <a:ln w="101600"/>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2FC8B01D-9F64-78F9-B548-6714FF4F8C6E}"/>
              </a:ext>
            </a:extLst>
          </p:cNvPr>
          <p:cNvCxnSpPr>
            <a:cxnSpLocks/>
          </p:cNvCxnSpPr>
          <p:nvPr/>
        </p:nvCxnSpPr>
        <p:spPr>
          <a:xfrm>
            <a:off x="-7620" y="10235381"/>
            <a:ext cx="18295620" cy="0"/>
          </a:xfrm>
          <a:prstGeom prst="line">
            <a:avLst/>
          </a:prstGeom>
          <a:ln w="203200">
            <a:solidFill>
              <a:srgbClr val="03055E"/>
            </a:solidFill>
          </a:ln>
        </p:spPr>
        <p:style>
          <a:lnRef idx="1">
            <a:schemeClr val="accent1"/>
          </a:lnRef>
          <a:fillRef idx="0">
            <a:schemeClr val="accent1"/>
          </a:fillRef>
          <a:effectRef idx="0">
            <a:schemeClr val="accent1"/>
          </a:effectRef>
          <a:fontRef idx="minor">
            <a:schemeClr val="tx1"/>
          </a:fontRef>
        </p:style>
      </p:cxnSp>
      <p:sp>
        <p:nvSpPr>
          <p:cNvPr id="4" name="Content Placeholder 3">
            <a:extLst>
              <a:ext uri="{FF2B5EF4-FFF2-40B4-BE49-F238E27FC236}">
                <a16:creationId xmlns:a16="http://schemas.microsoft.com/office/drawing/2014/main" id="{92F178D2-02F3-6484-828E-0D27C06E42D9}"/>
              </a:ext>
            </a:extLst>
          </p:cNvPr>
          <p:cNvSpPr>
            <a:spLocks noGrp="1"/>
          </p:cNvSpPr>
          <p:nvPr>
            <p:ph sz="half" idx="1"/>
          </p:nvPr>
        </p:nvSpPr>
        <p:spPr>
          <a:xfrm>
            <a:off x="575916" y="2405928"/>
            <a:ext cx="7772400" cy="6527007"/>
          </a:xfrm>
        </p:spPr>
        <p:txBody>
          <a:bodyPr>
            <a:normAutofit/>
          </a:bodyPr>
          <a:lstStyle/>
          <a:p>
            <a:r>
              <a:rPr lang="en-US" sz="3600" b="1"/>
              <a:t>SUCCESS FACTORS</a:t>
            </a:r>
          </a:p>
          <a:p>
            <a:pPr marL="571500" indent="-571500">
              <a:buFont typeface="Arial" panose="020B0604020202020204" pitchFamily="34" charset="0"/>
              <a:buChar char="•"/>
            </a:pPr>
            <a:r>
              <a:rPr lang="en-US" sz="3600"/>
              <a:t>Early railroad coordination</a:t>
            </a:r>
          </a:p>
          <a:p>
            <a:pPr marL="571500" indent="-571500">
              <a:buFont typeface="Arial" panose="020B0604020202020204" pitchFamily="34" charset="0"/>
              <a:buChar char="•"/>
            </a:pPr>
            <a:r>
              <a:rPr lang="en-US" sz="3600"/>
              <a:t>Advance sewer relocation</a:t>
            </a:r>
          </a:p>
          <a:p>
            <a:pPr marL="571500" indent="-571500">
              <a:buFont typeface="Arial" panose="020B0604020202020204" pitchFamily="34" charset="0"/>
              <a:buChar char="•"/>
            </a:pPr>
            <a:r>
              <a:rPr lang="en-US" sz="3600"/>
              <a:t>Early steel procurement</a:t>
            </a:r>
          </a:p>
          <a:p>
            <a:pPr marL="571500" indent="-571500">
              <a:buFont typeface="Arial" panose="020B0604020202020204" pitchFamily="34" charset="0"/>
              <a:buChar char="•"/>
            </a:pPr>
            <a:r>
              <a:rPr lang="en-US" sz="3600"/>
              <a:t>Laydown yard access</a:t>
            </a:r>
          </a:p>
          <a:p>
            <a:pPr marL="571500" indent="-571500">
              <a:buFont typeface="Arial" panose="020B0604020202020204" pitchFamily="34" charset="0"/>
              <a:buChar char="•"/>
            </a:pPr>
            <a:r>
              <a:rPr lang="en-US" sz="3600"/>
              <a:t>Reduced bridge deck area</a:t>
            </a:r>
          </a:p>
          <a:p>
            <a:pPr marL="571500" indent="-571500">
              <a:buFont typeface="Arial" panose="020B0604020202020204" pitchFamily="34" charset="0"/>
              <a:buChar char="•"/>
            </a:pPr>
            <a:r>
              <a:rPr lang="en-US" sz="3600"/>
              <a:t>Utilized precast concrete deck panels</a:t>
            </a:r>
          </a:p>
        </p:txBody>
      </p:sp>
      <p:pic>
        <p:nvPicPr>
          <p:cNvPr id="11" name="Content Placeholder 10">
            <a:extLst>
              <a:ext uri="{FF2B5EF4-FFF2-40B4-BE49-F238E27FC236}">
                <a16:creationId xmlns:a16="http://schemas.microsoft.com/office/drawing/2014/main" id="{0E61BDFF-D7A5-CFBA-20AB-63B04AD28464}"/>
              </a:ext>
            </a:extLst>
          </p:cNvPr>
          <p:cNvPicPr>
            <a:picLocks noGrp="1" noChangeAspect="1"/>
          </p:cNvPicPr>
          <p:nvPr>
            <p:ph sz="half" idx="2"/>
          </p:nvPr>
        </p:nvPicPr>
        <p:blipFill>
          <a:blip r:embed="rId3"/>
          <a:stretch>
            <a:fillRect/>
          </a:stretch>
        </p:blipFill>
        <p:spPr>
          <a:xfrm>
            <a:off x="8348316" y="2405929"/>
            <a:ext cx="9189720" cy="6118211"/>
          </a:xfrm>
          <a:prstGeom prst="rect">
            <a:avLst/>
          </a:prstGeom>
          <a:ln>
            <a:solidFill>
              <a:srgbClr val="03055E"/>
            </a:solidFill>
          </a:ln>
        </p:spPr>
      </p:pic>
      <p:pic>
        <p:nvPicPr>
          <p:cNvPr id="8" name="object 4">
            <a:extLst>
              <a:ext uri="{FF2B5EF4-FFF2-40B4-BE49-F238E27FC236}">
                <a16:creationId xmlns:a16="http://schemas.microsoft.com/office/drawing/2014/main" id="{0032661C-6791-1893-7DB3-83F857C5BFC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8696366"/>
            <a:ext cx="1523217" cy="16284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3459026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6FB474-11A7-0363-E5E5-A429E20D0A0E}"/>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F047D18E-4FE9-D728-EDC2-E5F2A475155C}"/>
              </a:ext>
            </a:extLst>
          </p:cNvPr>
          <p:cNvSpPr/>
          <p:nvPr/>
        </p:nvSpPr>
        <p:spPr>
          <a:xfrm>
            <a:off x="2" y="0"/>
            <a:ext cx="18288000" cy="10287000"/>
          </a:xfrm>
          <a:prstGeom prst="rect">
            <a:avLst/>
          </a:prstGeom>
          <a:gradFill>
            <a:gsLst>
              <a:gs pos="44000">
                <a:srgbClr val="F0F3FA">
                  <a:alpha val="95000"/>
                </a:srgbClr>
              </a:gs>
              <a:gs pos="0">
                <a:schemeClr val="bg1"/>
              </a:gs>
              <a:gs pos="100000">
                <a:schemeClr val="accent1">
                  <a:lumMod val="30000"/>
                  <a:lumOff val="70000"/>
                  <a:alpha val="0"/>
                </a:schemeClr>
              </a:gs>
            </a:gsLst>
            <a:lin ang="21594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371600" eaLnBrk="1" fontAlgn="auto" hangingPunct="1">
              <a:spcBef>
                <a:spcPts val="0"/>
              </a:spcBef>
              <a:spcAft>
                <a:spcPts val="0"/>
              </a:spcAft>
              <a:defRPr/>
            </a:pPr>
            <a:endParaRPr lang="en-US" sz="2700">
              <a:solidFill>
                <a:prstClr val="white"/>
              </a:solidFill>
              <a:latin typeface="Calibri" panose="020F0502020204030204"/>
            </a:endParaRPr>
          </a:p>
        </p:txBody>
      </p:sp>
      <p:sp>
        <p:nvSpPr>
          <p:cNvPr id="6" name="TextBox 5">
            <a:extLst>
              <a:ext uri="{FF2B5EF4-FFF2-40B4-BE49-F238E27FC236}">
                <a16:creationId xmlns:a16="http://schemas.microsoft.com/office/drawing/2014/main" id="{DA929AEF-6EA0-9F3B-8069-3E51E21185A4}"/>
              </a:ext>
            </a:extLst>
          </p:cNvPr>
          <p:cNvSpPr txBox="1"/>
          <p:nvPr/>
        </p:nvSpPr>
        <p:spPr>
          <a:xfrm>
            <a:off x="575916" y="818612"/>
            <a:ext cx="16721484" cy="1061829"/>
          </a:xfrm>
          <a:prstGeom prst="rect">
            <a:avLst/>
          </a:prstGeom>
          <a:noFill/>
        </p:spPr>
        <p:txBody>
          <a:bodyPr wrap="square" lIns="137160" tIns="68580" rIns="137160" bIns="68580" rtlCol="0" anchor="t">
            <a:spAutoFit/>
          </a:bodyPr>
          <a:lstStyle/>
          <a:p>
            <a:pPr defTabSz="1371600" eaLnBrk="1" fontAlgn="auto" hangingPunct="1">
              <a:spcBef>
                <a:spcPts val="0"/>
              </a:spcBef>
              <a:spcAft>
                <a:spcPts val="0"/>
              </a:spcAft>
              <a:defRPr/>
            </a:pPr>
            <a:r>
              <a:rPr lang="en-US" sz="6000" b="1">
                <a:solidFill>
                  <a:srgbClr val="03055E"/>
                </a:solidFill>
                <a:latin typeface="Aptos"/>
                <a:ea typeface="Calibri"/>
                <a:cs typeface="Calibri"/>
              </a:rPr>
              <a:t>Precast Concrete Deck Panels</a:t>
            </a:r>
            <a:endParaRPr lang="en-US" sz="2400" b="1">
              <a:solidFill>
                <a:prstClr val="black"/>
              </a:solidFill>
              <a:latin typeface="Aptos" panose="020B0004020202020204" pitchFamily="34" charset="0"/>
              <a:ea typeface="Calibri"/>
              <a:cs typeface="Calibri"/>
            </a:endParaRPr>
          </a:p>
        </p:txBody>
      </p:sp>
      <p:cxnSp>
        <p:nvCxnSpPr>
          <p:cNvPr id="2" name="Straight Connector 1">
            <a:extLst>
              <a:ext uri="{FF2B5EF4-FFF2-40B4-BE49-F238E27FC236}">
                <a16:creationId xmlns:a16="http://schemas.microsoft.com/office/drawing/2014/main" id="{29CBF4B9-4B9C-D3D8-1D16-534FCEFA7C0D}"/>
              </a:ext>
            </a:extLst>
          </p:cNvPr>
          <p:cNvCxnSpPr>
            <a:cxnSpLocks/>
          </p:cNvCxnSpPr>
          <p:nvPr/>
        </p:nvCxnSpPr>
        <p:spPr>
          <a:xfrm>
            <a:off x="-7620" y="10014152"/>
            <a:ext cx="18295620" cy="0"/>
          </a:xfrm>
          <a:prstGeom prst="line">
            <a:avLst/>
          </a:prstGeom>
          <a:ln w="101600"/>
        </p:spPr>
        <p:style>
          <a:lnRef idx="1">
            <a:schemeClr val="accent1"/>
          </a:lnRef>
          <a:fillRef idx="0">
            <a:schemeClr val="accent1"/>
          </a:fillRef>
          <a:effectRef idx="0">
            <a:schemeClr val="accent1"/>
          </a:effectRef>
          <a:fontRef idx="minor">
            <a:schemeClr val="tx1"/>
          </a:fontRef>
        </p:style>
      </p:cxnSp>
      <p:cxnSp>
        <p:nvCxnSpPr>
          <p:cNvPr id="3" name="Straight Connector 2">
            <a:extLst>
              <a:ext uri="{FF2B5EF4-FFF2-40B4-BE49-F238E27FC236}">
                <a16:creationId xmlns:a16="http://schemas.microsoft.com/office/drawing/2014/main" id="{A3665CDF-3E7D-65D9-4EF3-1A0B803331CF}"/>
              </a:ext>
            </a:extLst>
          </p:cNvPr>
          <p:cNvCxnSpPr>
            <a:cxnSpLocks/>
          </p:cNvCxnSpPr>
          <p:nvPr/>
        </p:nvCxnSpPr>
        <p:spPr>
          <a:xfrm>
            <a:off x="-7620" y="10235381"/>
            <a:ext cx="18295620" cy="0"/>
          </a:xfrm>
          <a:prstGeom prst="line">
            <a:avLst/>
          </a:prstGeom>
          <a:ln w="203200">
            <a:solidFill>
              <a:srgbClr val="03055E"/>
            </a:solidFill>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D7775929-16F1-E7B8-E013-2696EFB1F41C}"/>
              </a:ext>
            </a:extLst>
          </p:cNvPr>
          <p:cNvPicPr>
            <a:picLocks noChangeAspect="1"/>
          </p:cNvPicPr>
          <p:nvPr/>
        </p:nvPicPr>
        <p:blipFill>
          <a:blip r:embed="rId2"/>
          <a:srcRect t="7480" r="16356"/>
          <a:stretch>
            <a:fillRect/>
          </a:stretch>
        </p:blipFill>
        <p:spPr>
          <a:xfrm>
            <a:off x="353824" y="2699052"/>
            <a:ext cx="8674508" cy="6325791"/>
          </a:xfrm>
          <a:prstGeom prst="rect">
            <a:avLst/>
          </a:prstGeom>
          <a:ln>
            <a:solidFill>
              <a:srgbClr val="03055E"/>
            </a:solidFill>
          </a:ln>
        </p:spPr>
      </p:pic>
      <p:pic>
        <p:nvPicPr>
          <p:cNvPr id="13" name="Picture 12">
            <a:extLst>
              <a:ext uri="{FF2B5EF4-FFF2-40B4-BE49-F238E27FC236}">
                <a16:creationId xmlns:a16="http://schemas.microsoft.com/office/drawing/2014/main" id="{27F874BF-BF8D-120E-C2B7-1A79833807F8}"/>
              </a:ext>
            </a:extLst>
          </p:cNvPr>
          <p:cNvPicPr>
            <a:picLocks noChangeAspect="1"/>
          </p:cNvPicPr>
          <p:nvPr/>
        </p:nvPicPr>
        <p:blipFill>
          <a:blip r:embed="rId3"/>
          <a:srcRect t="4701" r="1346" b="4701"/>
          <a:stretch>
            <a:fillRect/>
          </a:stretch>
        </p:blipFill>
        <p:spPr>
          <a:xfrm>
            <a:off x="9259673" y="2699051"/>
            <a:ext cx="8674505" cy="6325793"/>
          </a:xfrm>
          <a:prstGeom prst="rect">
            <a:avLst/>
          </a:prstGeom>
          <a:ln>
            <a:solidFill>
              <a:srgbClr val="03055E"/>
            </a:solidFill>
          </a:ln>
        </p:spPr>
      </p:pic>
      <p:pic>
        <p:nvPicPr>
          <p:cNvPr id="5" name="object 4">
            <a:extLst>
              <a:ext uri="{FF2B5EF4-FFF2-40B4-BE49-F238E27FC236}">
                <a16:creationId xmlns:a16="http://schemas.microsoft.com/office/drawing/2014/main" id="{B8FAF030-5BDE-3C62-28F5-4B6D8B527D9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8696366"/>
            <a:ext cx="1523217" cy="16284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6058721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F16E53-5B75-AF9F-2F81-AB80D61FF1CF}"/>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B8D40A2B-86C1-2C69-7D86-B467883EC593}"/>
              </a:ext>
            </a:extLst>
          </p:cNvPr>
          <p:cNvSpPr/>
          <p:nvPr/>
        </p:nvSpPr>
        <p:spPr>
          <a:xfrm>
            <a:off x="2" y="0"/>
            <a:ext cx="18288000" cy="10287000"/>
          </a:xfrm>
          <a:prstGeom prst="rect">
            <a:avLst/>
          </a:prstGeom>
          <a:gradFill>
            <a:gsLst>
              <a:gs pos="44000">
                <a:srgbClr val="F0F3FA">
                  <a:alpha val="95000"/>
                </a:srgbClr>
              </a:gs>
              <a:gs pos="0">
                <a:schemeClr val="bg1"/>
              </a:gs>
              <a:gs pos="100000">
                <a:schemeClr val="accent1">
                  <a:lumMod val="30000"/>
                  <a:lumOff val="70000"/>
                  <a:alpha val="0"/>
                </a:schemeClr>
              </a:gs>
            </a:gsLst>
            <a:lin ang="21594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371600" eaLnBrk="1" fontAlgn="auto" hangingPunct="1">
              <a:spcBef>
                <a:spcPts val="0"/>
              </a:spcBef>
              <a:spcAft>
                <a:spcPts val="0"/>
              </a:spcAft>
              <a:defRPr/>
            </a:pPr>
            <a:endParaRPr lang="en-US" sz="2700">
              <a:solidFill>
                <a:prstClr val="white"/>
              </a:solidFill>
              <a:latin typeface="Calibri" panose="020F0502020204030204"/>
            </a:endParaRPr>
          </a:p>
        </p:txBody>
      </p:sp>
      <p:sp>
        <p:nvSpPr>
          <p:cNvPr id="6" name="TextBox 5">
            <a:extLst>
              <a:ext uri="{FF2B5EF4-FFF2-40B4-BE49-F238E27FC236}">
                <a16:creationId xmlns:a16="http://schemas.microsoft.com/office/drawing/2014/main" id="{FDB3D8E0-0725-998F-3727-1FD2DD27224E}"/>
              </a:ext>
            </a:extLst>
          </p:cNvPr>
          <p:cNvSpPr txBox="1"/>
          <p:nvPr/>
        </p:nvSpPr>
        <p:spPr>
          <a:xfrm>
            <a:off x="575916" y="818612"/>
            <a:ext cx="16721484" cy="1061829"/>
          </a:xfrm>
          <a:prstGeom prst="rect">
            <a:avLst/>
          </a:prstGeom>
          <a:noFill/>
        </p:spPr>
        <p:txBody>
          <a:bodyPr wrap="square" lIns="137160" tIns="68580" rIns="137160" bIns="68580" rtlCol="0" anchor="t">
            <a:spAutoFit/>
          </a:bodyPr>
          <a:lstStyle/>
          <a:p>
            <a:pPr defTabSz="1371600" eaLnBrk="1" fontAlgn="auto" hangingPunct="1">
              <a:spcBef>
                <a:spcPts val="0"/>
              </a:spcBef>
              <a:spcAft>
                <a:spcPts val="0"/>
              </a:spcAft>
              <a:defRPr/>
            </a:pPr>
            <a:r>
              <a:rPr lang="en-US" sz="6000" b="1">
                <a:solidFill>
                  <a:srgbClr val="03055E"/>
                </a:solidFill>
                <a:latin typeface="Aptos"/>
                <a:ea typeface="Calibri"/>
                <a:cs typeface="Calibri"/>
              </a:rPr>
              <a:t>Precast Concrete Deck Panels</a:t>
            </a:r>
            <a:endParaRPr lang="en-US" sz="2400" b="1">
              <a:solidFill>
                <a:prstClr val="black"/>
              </a:solidFill>
              <a:latin typeface="Aptos" panose="020B0004020202020204" pitchFamily="34" charset="0"/>
              <a:ea typeface="Calibri"/>
              <a:cs typeface="Calibri"/>
            </a:endParaRPr>
          </a:p>
        </p:txBody>
      </p:sp>
      <p:cxnSp>
        <p:nvCxnSpPr>
          <p:cNvPr id="2" name="Straight Connector 1">
            <a:extLst>
              <a:ext uri="{FF2B5EF4-FFF2-40B4-BE49-F238E27FC236}">
                <a16:creationId xmlns:a16="http://schemas.microsoft.com/office/drawing/2014/main" id="{A66F60B9-90F5-12F5-1099-45F25AC32EB0}"/>
              </a:ext>
            </a:extLst>
          </p:cNvPr>
          <p:cNvCxnSpPr>
            <a:cxnSpLocks/>
          </p:cNvCxnSpPr>
          <p:nvPr/>
        </p:nvCxnSpPr>
        <p:spPr>
          <a:xfrm>
            <a:off x="-7620" y="10014152"/>
            <a:ext cx="18295620" cy="0"/>
          </a:xfrm>
          <a:prstGeom prst="line">
            <a:avLst/>
          </a:prstGeom>
          <a:ln w="101600"/>
        </p:spPr>
        <p:style>
          <a:lnRef idx="1">
            <a:schemeClr val="accent1"/>
          </a:lnRef>
          <a:fillRef idx="0">
            <a:schemeClr val="accent1"/>
          </a:fillRef>
          <a:effectRef idx="0">
            <a:schemeClr val="accent1"/>
          </a:effectRef>
          <a:fontRef idx="minor">
            <a:schemeClr val="tx1"/>
          </a:fontRef>
        </p:style>
      </p:cxnSp>
      <p:cxnSp>
        <p:nvCxnSpPr>
          <p:cNvPr id="3" name="Straight Connector 2">
            <a:extLst>
              <a:ext uri="{FF2B5EF4-FFF2-40B4-BE49-F238E27FC236}">
                <a16:creationId xmlns:a16="http://schemas.microsoft.com/office/drawing/2014/main" id="{4CF509F8-5933-9488-EC72-55B05B742FB5}"/>
              </a:ext>
            </a:extLst>
          </p:cNvPr>
          <p:cNvCxnSpPr>
            <a:cxnSpLocks/>
          </p:cNvCxnSpPr>
          <p:nvPr/>
        </p:nvCxnSpPr>
        <p:spPr>
          <a:xfrm>
            <a:off x="-7620" y="10235381"/>
            <a:ext cx="18295620" cy="0"/>
          </a:xfrm>
          <a:prstGeom prst="line">
            <a:avLst/>
          </a:prstGeom>
          <a:ln w="203200">
            <a:solidFill>
              <a:srgbClr val="03055E"/>
            </a:solidFill>
          </a:ln>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28C0FDA2-21A4-C907-D21A-4F1776FD63F5}"/>
              </a:ext>
            </a:extLst>
          </p:cNvPr>
          <p:cNvPicPr>
            <a:picLocks noChangeAspect="1"/>
          </p:cNvPicPr>
          <p:nvPr/>
        </p:nvPicPr>
        <p:blipFill>
          <a:blip r:embed="rId2"/>
          <a:stretch>
            <a:fillRect/>
          </a:stretch>
        </p:blipFill>
        <p:spPr>
          <a:xfrm>
            <a:off x="468959" y="2699052"/>
            <a:ext cx="8408288" cy="6336792"/>
          </a:xfrm>
          <a:prstGeom prst="rect">
            <a:avLst/>
          </a:prstGeom>
          <a:ln>
            <a:solidFill>
              <a:srgbClr val="03055E"/>
            </a:solidFill>
          </a:ln>
        </p:spPr>
      </p:pic>
      <p:pic>
        <p:nvPicPr>
          <p:cNvPr id="12" name="Picture 11">
            <a:extLst>
              <a:ext uri="{FF2B5EF4-FFF2-40B4-BE49-F238E27FC236}">
                <a16:creationId xmlns:a16="http://schemas.microsoft.com/office/drawing/2014/main" id="{FD7FF724-F166-05E3-198A-E1750F42A04D}"/>
              </a:ext>
            </a:extLst>
          </p:cNvPr>
          <p:cNvPicPr>
            <a:picLocks noChangeAspect="1"/>
          </p:cNvPicPr>
          <p:nvPr/>
        </p:nvPicPr>
        <p:blipFill>
          <a:blip r:embed="rId3"/>
          <a:stretch>
            <a:fillRect/>
          </a:stretch>
        </p:blipFill>
        <p:spPr>
          <a:xfrm>
            <a:off x="9382756" y="2699052"/>
            <a:ext cx="8436287" cy="6336792"/>
          </a:xfrm>
          <a:prstGeom prst="rect">
            <a:avLst/>
          </a:prstGeom>
          <a:ln>
            <a:solidFill>
              <a:srgbClr val="03055E"/>
            </a:solidFill>
          </a:ln>
        </p:spPr>
      </p:pic>
      <p:pic>
        <p:nvPicPr>
          <p:cNvPr id="8" name="object 4">
            <a:extLst>
              <a:ext uri="{FF2B5EF4-FFF2-40B4-BE49-F238E27FC236}">
                <a16:creationId xmlns:a16="http://schemas.microsoft.com/office/drawing/2014/main" id="{F07F3A1B-28F7-B8FC-A60C-35048EBAC9F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8696366"/>
            <a:ext cx="1523217" cy="16284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1359258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C8F0B4-1A87-4E76-F4ED-8BF5FE637034}"/>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AD4CE698-6D1B-DFF2-4760-3ABD21CDBA84}"/>
              </a:ext>
            </a:extLst>
          </p:cNvPr>
          <p:cNvSpPr/>
          <p:nvPr/>
        </p:nvSpPr>
        <p:spPr>
          <a:xfrm>
            <a:off x="2" y="0"/>
            <a:ext cx="18288000" cy="10287000"/>
          </a:xfrm>
          <a:prstGeom prst="rect">
            <a:avLst/>
          </a:prstGeom>
          <a:gradFill>
            <a:gsLst>
              <a:gs pos="44000">
                <a:srgbClr val="F0F3FA">
                  <a:alpha val="95000"/>
                </a:srgbClr>
              </a:gs>
              <a:gs pos="0">
                <a:schemeClr val="bg1"/>
              </a:gs>
              <a:gs pos="100000">
                <a:schemeClr val="accent1">
                  <a:lumMod val="30000"/>
                  <a:lumOff val="70000"/>
                  <a:alpha val="0"/>
                </a:schemeClr>
              </a:gs>
            </a:gsLst>
            <a:lin ang="21594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371600" eaLnBrk="1" fontAlgn="auto" hangingPunct="1">
              <a:spcBef>
                <a:spcPts val="0"/>
              </a:spcBef>
              <a:spcAft>
                <a:spcPts val="0"/>
              </a:spcAft>
              <a:defRPr/>
            </a:pPr>
            <a:endParaRPr lang="en-US" sz="2700">
              <a:solidFill>
                <a:prstClr val="white"/>
              </a:solidFill>
              <a:latin typeface="Calibri" panose="020F0502020204030204"/>
            </a:endParaRPr>
          </a:p>
        </p:txBody>
      </p:sp>
      <p:sp>
        <p:nvSpPr>
          <p:cNvPr id="5" name="TextBox 4">
            <a:extLst>
              <a:ext uri="{FF2B5EF4-FFF2-40B4-BE49-F238E27FC236}">
                <a16:creationId xmlns:a16="http://schemas.microsoft.com/office/drawing/2014/main" id="{96CC1F39-267A-E7B0-3163-4CEF105C2A0B}"/>
              </a:ext>
            </a:extLst>
          </p:cNvPr>
          <p:cNvSpPr txBox="1"/>
          <p:nvPr/>
        </p:nvSpPr>
        <p:spPr>
          <a:xfrm>
            <a:off x="575917" y="818612"/>
            <a:ext cx="13506749" cy="1061829"/>
          </a:xfrm>
          <a:prstGeom prst="rect">
            <a:avLst/>
          </a:prstGeom>
          <a:noFill/>
        </p:spPr>
        <p:txBody>
          <a:bodyPr wrap="square" lIns="137160" tIns="68580" rIns="137160" bIns="68580" rtlCol="0" anchor="t">
            <a:spAutoFit/>
          </a:bodyPr>
          <a:lstStyle/>
          <a:p>
            <a:pPr defTabSz="1371600" eaLnBrk="1" fontAlgn="auto" hangingPunct="1">
              <a:spcBef>
                <a:spcPts val="0"/>
              </a:spcBef>
              <a:spcAft>
                <a:spcPts val="0"/>
              </a:spcAft>
              <a:defRPr/>
            </a:pPr>
            <a:r>
              <a:rPr lang="en-US" sz="6000" b="1">
                <a:solidFill>
                  <a:srgbClr val="03055E"/>
                </a:solidFill>
                <a:latin typeface="Aptos"/>
                <a:ea typeface="Calibri"/>
                <a:cs typeface="Calibri"/>
              </a:rPr>
              <a:t>Closing the Interstate</a:t>
            </a:r>
            <a:endParaRPr lang="en-US" sz="2400" b="1">
              <a:solidFill>
                <a:prstClr val="black"/>
              </a:solidFill>
              <a:latin typeface="Aptos" panose="020B0004020202020204" pitchFamily="34" charset="0"/>
              <a:ea typeface="Calibri"/>
              <a:cs typeface="Calibri"/>
            </a:endParaRPr>
          </a:p>
        </p:txBody>
      </p:sp>
      <p:cxnSp>
        <p:nvCxnSpPr>
          <p:cNvPr id="3" name="Straight Connector 2">
            <a:extLst>
              <a:ext uri="{FF2B5EF4-FFF2-40B4-BE49-F238E27FC236}">
                <a16:creationId xmlns:a16="http://schemas.microsoft.com/office/drawing/2014/main" id="{142B2ECD-DF75-434C-55DA-C5F26DCFC12D}"/>
              </a:ext>
            </a:extLst>
          </p:cNvPr>
          <p:cNvCxnSpPr>
            <a:cxnSpLocks/>
          </p:cNvCxnSpPr>
          <p:nvPr/>
        </p:nvCxnSpPr>
        <p:spPr>
          <a:xfrm>
            <a:off x="-7620" y="10014152"/>
            <a:ext cx="18295620" cy="0"/>
          </a:xfrm>
          <a:prstGeom prst="line">
            <a:avLst/>
          </a:prstGeom>
          <a:ln w="101600"/>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84D61CF1-7BF3-71B4-F1D9-D07652136CAF}"/>
              </a:ext>
            </a:extLst>
          </p:cNvPr>
          <p:cNvCxnSpPr>
            <a:cxnSpLocks/>
          </p:cNvCxnSpPr>
          <p:nvPr/>
        </p:nvCxnSpPr>
        <p:spPr>
          <a:xfrm>
            <a:off x="-7620" y="10235381"/>
            <a:ext cx="18295620" cy="0"/>
          </a:xfrm>
          <a:prstGeom prst="line">
            <a:avLst/>
          </a:prstGeom>
          <a:ln w="203200">
            <a:solidFill>
              <a:srgbClr val="03055E"/>
            </a:solidFill>
          </a:ln>
        </p:spPr>
        <p:style>
          <a:lnRef idx="1">
            <a:schemeClr val="accent1"/>
          </a:lnRef>
          <a:fillRef idx="0">
            <a:schemeClr val="accent1"/>
          </a:fillRef>
          <a:effectRef idx="0">
            <a:schemeClr val="accent1"/>
          </a:effectRef>
          <a:fontRef idx="minor">
            <a:schemeClr val="tx1"/>
          </a:fontRef>
        </p:style>
      </p:cxnSp>
      <p:sp>
        <p:nvSpPr>
          <p:cNvPr id="4" name="Content Placeholder 3">
            <a:extLst>
              <a:ext uri="{FF2B5EF4-FFF2-40B4-BE49-F238E27FC236}">
                <a16:creationId xmlns:a16="http://schemas.microsoft.com/office/drawing/2014/main" id="{187921C1-F095-DB9A-06FE-23E9FFFD6B8E}"/>
              </a:ext>
            </a:extLst>
          </p:cNvPr>
          <p:cNvSpPr>
            <a:spLocks noGrp="1"/>
          </p:cNvSpPr>
          <p:nvPr>
            <p:ph sz="half" idx="1"/>
          </p:nvPr>
        </p:nvSpPr>
        <p:spPr>
          <a:xfrm>
            <a:off x="575916" y="2405928"/>
            <a:ext cx="7772400" cy="6527007"/>
          </a:xfrm>
        </p:spPr>
        <p:txBody>
          <a:bodyPr>
            <a:normAutofit/>
          </a:bodyPr>
          <a:lstStyle/>
          <a:p>
            <a:r>
              <a:rPr lang="en-US" sz="3600" b="1"/>
              <a:t>CHALLENGES </a:t>
            </a:r>
          </a:p>
          <a:p>
            <a:pPr marL="571500" indent="-571500">
              <a:buFont typeface="Arial" panose="020B0604020202020204" pitchFamily="34" charset="0"/>
              <a:buChar char="•"/>
            </a:pPr>
            <a:r>
              <a:rPr lang="en-US" sz="3600"/>
              <a:t>Overhead Utilities</a:t>
            </a:r>
          </a:p>
          <a:p>
            <a:pPr marL="571500" indent="-571500">
              <a:buFont typeface="Arial" panose="020B0604020202020204" pitchFamily="34" charset="0"/>
              <a:buChar char="•"/>
            </a:pPr>
            <a:r>
              <a:rPr lang="en-US" sz="3600"/>
              <a:t>Limited Right-of-Way</a:t>
            </a:r>
          </a:p>
          <a:p>
            <a:pPr marL="571500" indent="-571500">
              <a:buFont typeface="Arial" panose="020B0604020202020204" pitchFamily="34" charset="0"/>
              <a:buChar char="•"/>
            </a:pPr>
            <a:r>
              <a:rPr lang="en-US" sz="3600"/>
              <a:t>Noise &amp; Vibration</a:t>
            </a:r>
          </a:p>
          <a:p>
            <a:pPr marL="1028700" lvl="1" indent="-571500">
              <a:buFont typeface="Courier New" panose="02070309020205020404" pitchFamily="49" charset="0"/>
              <a:buChar char="o"/>
            </a:pPr>
            <a:r>
              <a:rPr lang="en-US" sz="3000"/>
              <a:t>Micropiles</a:t>
            </a:r>
          </a:p>
          <a:p>
            <a:pPr marL="1028700" lvl="1" indent="-571500">
              <a:buFont typeface="Courier New" panose="02070309020205020404" pitchFamily="49" charset="0"/>
              <a:buChar char="o"/>
            </a:pPr>
            <a:r>
              <a:rPr lang="en-US" sz="3000"/>
              <a:t>Vibration Monitoring</a:t>
            </a:r>
          </a:p>
          <a:p>
            <a:pPr marL="571500" indent="-571500">
              <a:buFont typeface="Arial" panose="020B0604020202020204" pitchFamily="34" charset="0"/>
              <a:buChar char="•"/>
            </a:pPr>
            <a:r>
              <a:rPr lang="en-US" sz="3600"/>
              <a:t>Detoured Interstate Traffic</a:t>
            </a:r>
          </a:p>
          <a:p>
            <a:pPr marL="1028700" lvl="1" indent="-571500">
              <a:buFont typeface="Courier New" panose="02070309020205020404" pitchFamily="49" charset="0"/>
              <a:buChar char="o"/>
            </a:pPr>
            <a:r>
              <a:rPr lang="en-US" sz="3000"/>
              <a:t>Incident Management Coordination</a:t>
            </a:r>
          </a:p>
          <a:p>
            <a:pPr marL="1028700" lvl="1" indent="-571500">
              <a:buFont typeface="Courier New" panose="02070309020205020404" pitchFamily="49" charset="0"/>
              <a:buChar char="o"/>
            </a:pPr>
            <a:r>
              <a:rPr lang="en-US" sz="3000"/>
              <a:t>Quick Clearance</a:t>
            </a:r>
            <a:endParaRPr lang="en-US" sz="3600"/>
          </a:p>
          <a:p>
            <a:pPr marL="571500" indent="-571500">
              <a:buFont typeface="Arial" panose="020B0604020202020204" pitchFamily="34" charset="0"/>
              <a:buChar char="•"/>
            </a:pPr>
            <a:r>
              <a:rPr lang="en-US" sz="3600"/>
              <a:t>Weather</a:t>
            </a:r>
          </a:p>
        </p:txBody>
      </p:sp>
      <p:pic>
        <p:nvPicPr>
          <p:cNvPr id="10" name="Picture 9">
            <a:extLst>
              <a:ext uri="{FF2B5EF4-FFF2-40B4-BE49-F238E27FC236}">
                <a16:creationId xmlns:a16="http://schemas.microsoft.com/office/drawing/2014/main" id="{BBFCC299-FAAB-5602-55A7-798F3A4E2A73}"/>
              </a:ext>
            </a:extLst>
          </p:cNvPr>
          <p:cNvPicPr>
            <a:picLocks noChangeAspect="1"/>
          </p:cNvPicPr>
          <p:nvPr/>
        </p:nvPicPr>
        <p:blipFill>
          <a:blip r:embed="rId3"/>
          <a:stretch>
            <a:fillRect/>
          </a:stretch>
        </p:blipFill>
        <p:spPr>
          <a:xfrm>
            <a:off x="8348316" y="2405929"/>
            <a:ext cx="9189720" cy="6922031"/>
          </a:xfrm>
          <a:prstGeom prst="rect">
            <a:avLst/>
          </a:prstGeom>
          <a:ln>
            <a:solidFill>
              <a:srgbClr val="03055E"/>
            </a:solidFill>
          </a:ln>
        </p:spPr>
      </p:pic>
      <p:pic>
        <p:nvPicPr>
          <p:cNvPr id="8" name="object 4">
            <a:extLst>
              <a:ext uri="{FF2B5EF4-FFF2-40B4-BE49-F238E27FC236}">
                <a16:creationId xmlns:a16="http://schemas.microsoft.com/office/drawing/2014/main" id="{FB72AA73-45E5-C790-9B8A-1F3C463570D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8696366"/>
            <a:ext cx="1523217" cy="16284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1752018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6621CF-C0F8-6BE9-B174-7E4EC7D2BB23}"/>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F9F3C784-D568-D698-2C84-22C6FC247DA7}"/>
              </a:ext>
            </a:extLst>
          </p:cNvPr>
          <p:cNvSpPr/>
          <p:nvPr/>
        </p:nvSpPr>
        <p:spPr>
          <a:xfrm>
            <a:off x="2" y="0"/>
            <a:ext cx="18288000" cy="10287000"/>
          </a:xfrm>
          <a:prstGeom prst="rect">
            <a:avLst/>
          </a:prstGeom>
          <a:gradFill>
            <a:gsLst>
              <a:gs pos="44000">
                <a:srgbClr val="F0F3FA">
                  <a:alpha val="95000"/>
                </a:srgbClr>
              </a:gs>
              <a:gs pos="0">
                <a:schemeClr val="bg1"/>
              </a:gs>
              <a:gs pos="100000">
                <a:schemeClr val="accent1">
                  <a:lumMod val="30000"/>
                  <a:lumOff val="70000"/>
                  <a:alpha val="0"/>
                </a:schemeClr>
              </a:gs>
            </a:gsLst>
            <a:lin ang="21594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371600" eaLnBrk="1" fontAlgn="auto" hangingPunct="1">
              <a:spcBef>
                <a:spcPts val="0"/>
              </a:spcBef>
              <a:spcAft>
                <a:spcPts val="0"/>
              </a:spcAft>
              <a:defRPr/>
            </a:pPr>
            <a:endParaRPr lang="en-US" sz="2700">
              <a:solidFill>
                <a:prstClr val="white"/>
              </a:solidFill>
              <a:latin typeface="Calibri" panose="020F0502020204030204"/>
            </a:endParaRPr>
          </a:p>
        </p:txBody>
      </p:sp>
      <p:sp>
        <p:nvSpPr>
          <p:cNvPr id="5" name="TextBox 4">
            <a:extLst>
              <a:ext uri="{FF2B5EF4-FFF2-40B4-BE49-F238E27FC236}">
                <a16:creationId xmlns:a16="http://schemas.microsoft.com/office/drawing/2014/main" id="{3C687B0E-6778-3108-915B-867EC2A980DB}"/>
              </a:ext>
            </a:extLst>
          </p:cNvPr>
          <p:cNvSpPr txBox="1"/>
          <p:nvPr/>
        </p:nvSpPr>
        <p:spPr>
          <a:xfrm>
            <a:off x="575917" y="818612"/>
            <a:ext cx="13506749" cy="1061829"/>
          </a:xfrm>
          <a:prstGeom prst="rect">
            <a:avLst/>
          </a:prstGeom>
          <a:noFill/>
        </p:spPr>
        <p:txBody>
          <a:bodyPr wrap="square" lIns="137160" tIns="68580" rIns="137160" bIns="68580" rtlCol="0" anchor="t">
            <a:spAutoFit/>
          </a:bodyPr>
          <a:lstStyle/>
          <a:p>
            <a:pPr defTabSz="1371600" eaLnBrk="1" fontAlgn="auto" hangingPunct="1">
              <a:spcBef>
                <a:spcPts val="0"/>
              </a:spcBef>
              <a:spcAft>
                <a:spcPts val="0"/>
              </a:spcAft>
              <a:defRPr/>
            </a:pPr>
            <a:r>
              <a:rPr lang="en-US" sz="6000" b="1">
                <a:solidFill>
                  <a:srgbClr val="03055E"/>
                </a:solidFill>
                <a:latin typeface="Aptos"/>
                <a:ea typeface="Calibri"/>
                <a:cs typeface="Calibri"/>
              </a:rPr>
              <a:t>Closing the Interstate</a:t>
            </a:r>
            <a:endParaRPr lang="en-US" sz="2400" b="1">
              <a:solidFill>
                <a:prstClr val="black"/>
              </a:solidFill>
              <a:latin typeface="Aptos" panose="020B0004020202020204" pitchFamily="34" charset="0"/>
              <a:ea typeface="Calibri"/>
              <a:cs typeface="Calibri"/>
            </a:endParaRPr>
          </a:p>
        </p:txBody>
      </p:sp>
      <p:cxnSp>
        <p:nvCxnSpPr>
          <p:cNvPr id="3" name="Straight Connector 2">
            <a:extLst>
              <a:ext uri="{FF2B5EF4-FFF2-40B4-BE49-F238E27FC236}">
                <a16:creationId xmlns:a16="http://schemas.microsoft.com/office/drawing/2014/main" id="{CFD1140F-19C9-2CDA-C9E1-0C852D1BCEF4}"/>
              </a:ext>
            </a:extLst>
          </p:cNvPr>
          <p:cNvCxnSpPr>
            <a:cxnSpLocks/>
          </p:cNvCxnSpPr>
          <p:nvPr/>
        </p:nvCxnSpPr>
        <p:spPr>
          <a:xfrm>
            <a:off x="-7620" y="10014152"/>
            <a:ext cx="18295620" cy="0"/>
          </a:xfrm>
          <a:prstGeom prst="line">
            <a:avLst/>
          </a:prstGeom>
          <a:ln w="101600"/>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871FC92A-3033-C876-F434-AA652BBEFA56}"/>
              </a:ext>
            </a:extLst>
          </p:cNvPr>
          <p:cNvCxnSpPr>
            <a:cxnSpLocks/>
          </p:cNvCxnSpPr>
          <p:nvPr/>
        </p:nvCxnSpPr>
        <p:spPr>
          <a:xfrm>
            <a:off x="-7620" y="10235381"/>
            <a:ext cx="18295620" cy="0"/>
          </a:xfrm>
          <a:prstGeom prst="line">
            <a:avLst/>
          </a:prstGeom>
          <a:ln w="203200">
            <a:solidFill>
              <a:srgbClr val="03055E"/>
            </a:solidFill>
          </a:ln>
        </p:spPr>
        <p:style>
          <a:lnRef idx="1">
            <a:schemeClr val="accent1"/>
          </a:lnRef>
          <a:fillRef idx="0">
            <a:schemeClr val="accent1"/>
          </a:fillRef>
          <a:effectRef idx="0">
            <a:schemeClr val="accent1"/>
          </a:effectRef>
          <a:fontRef idx="minor">
            <a:schemeClr val="tx1"/>
          </a:fontRef>
        </p:style>
      </p:cxnSp>
      <p:sp>
        <p:nvSpPr>
          <p:cNvPr id="4" name="Content Placeholder 3">
            <a:extLst>
              <a:ext uri="{FF2B5EF4-FFF2-40B4-BE49-F238E27FC236}">
                <a16:creationId xmlns:a16="http://schemas.microsoft.com/office/drawing/2014/main" id="{4CF52A17-37E5-6364-8C00-C152128C28EF}"/>
              </a:ext>
            </a:extLst>
          </p:cNvPr>
          <p:cNvSpPr>
            <a:spLocks noGrp="1"/>
          </p:cNvSpPr>
          <p:nvPr>
            <p:ph sz="half" idx="1"/>
          </p:nvPr>
        </p:nvSpPr>
        <p:spPr>
          <a:xfrm>
            <a:off x="575916" y="2405928"/>
            <a:ext cx="7772400" cy="6527007"/>
          </a:xfrm>
        </p:spPr>
        <p:txBody>
          <a:bodyPr>
            <a:normAutofit/>
          </a:bodyPr>
          <a:lstStyle/>
          <a:p>
            <a:r>
              <a:rPr lang="en-US" sz="3600" b="1"/>
              <a:t>MAINTENANCE OPPORTUNITIES</a:t>
            </a:r>
          </a:p>
          <a:p>
            <a:pPr marL="571500" indent="-571500">
              <a:buFont typeface="Arial" panose="020B0604020202020204" pitchFamily="34" charset="0"/>
              <a:buChar char="•"/>
            </a:pPr>
            <a:r>
              <a:rPr lang="en-US" sz="3600"/>
              <a:t>Wrong Way Project</a:t>
            </a:r>
          </a:p>
          <a:p>
            <a:pPr marL="571500" indent="-571500">
              <a:buFont typeface="Arial" panose="020B0604020202020204" pitchFamily="34" charset="0"/>
              <a:buChar char="•"/>
            </a:pPr>
            <a:r>
              <a:rPr lang="en-US" sz="3600"/>
              <a:t>Roadway Sweeping</a:t>
            </a:r>
          </a:p>
          <a:p>
            <a:pPr marL="571500" indent="-571500">
              <a:buFont typeface="Arial" panose="020B0604020202020204" pitchFamily="34" charset="0"/>
              <a:buChar char="•"/>
            </a:pPr>
            <a:r>
              <a:rPr lang="en-US" sz="3600"/>
              <a:t>Drain Cleaning</a:t>
            </a:r>
          </a:p>
          <a:p>
            <a:pPr marL="571500" indent="-571500">
              <a:buFont typeface="Arial" panose="020B0604020202020204" pitchFamily="34" charset="0"/>
              <a:buChar char="•"/>
            </a:pPr>
            <a:r>
              <a:rPr lang="en-US" sz="3600"/>
              <a:t>Tree Trimming</a:t>
            </a:r>
          </a:p>
          <a:p>
            <a:pPr marL="571500" indent="-571500">
              <a:buFont typeface="Arial" panose="020B0604020202020204" pitchFamily="34" charset="0"/>
              <a:buChar char="•"/>
            </a:pPr>
            <a:r>
              <a:rPr lang="en-US" sz="3600"/>
              <a:t>Pothole &amp; Bridge Deck Patching</a:t>
            </a:r>
          </a:p>
          <a:p>
            <a:pPr marL="571500" indent="-571500">
              <a:buFont typeface="Arial" panose="020B0604020202020204" pitchFamily="34" charset="0"/>
              <a:buChar char="•"/>
            </a:pPr>
            <a:r>
              <a:rPr lang="en-US" sz="3600"/>
              <a:t>Overhead Panel Sign Replacements</a:t>
            </a:r>
          </a:p>
          <a:p>
            <a:pPr marL="571500" indent="-571500">
              <a:buFont typeface="Arial" panose="020B0604020202020204" pitchFamily="34" charset="0"/>
              <a:buChar char="•"/>
            </a:pPr>
            <a:r>
              <a:rPr lang="en-US" sz="3600"/>
              <a:t>I-65 CC Surveying &amp; Coring</a:t>
            </a:r>
          </a:p>
          <a:p>
            <a:pPr marL="571500" indent="-571500">
              <a:buFont typeface="Arial" panose="020B0604020202020204" pitchFamily="34" charset="0"/>
              <a:buChar char="•"/>
            </a:pPr>
            <a:r>
              <a:rPr lang="en-US" sz="3600"/>
              <a:t>TRIMARC Camera Repairs</a:t>
            </a:r>
          </a:p>
          <a:p>
            <a:pPr marL="571500" indent="-571500">
              <a:buFont typeface="Arial" panose="020B0604020202020204" pitchFamily="34" charset="0"/>
              <a:buChar char="•"/>
            </a:pPr>
            <a:r>
              <a:rPr lang="en-US" sz="3600"/>
              <a:t>Localized Repair Projects</a:t>
            </a:r>
          </a:p>
        </p:txBody>
      </p:sp>
      <p:pic>
        <p:nvPicPr>
          <p:cNvPr id="8" name="object 4">
            <a:extLst>
              <a:ext uri="{FF2B5EF4-FFF2-40B4-BE49-F238E27FC236}">
                <a16:creationId xmlns:a16="http://schemas.microsoft.com/office/drawing/2014/main" id="{6EAD036E-134D-7033-6B45-8CCDEFA7B68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8696366"/>
            <a:ext cx="1523217" cy="16284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8">
            <a:extLst>
              <a:ext uri="{FF2B5EF4-FFF2-40B4-BE49-F238E27FC236}">
                <a16:creationId xmlns:a16="http://schemas.microsoft.com/office/drawing/2014/main" id="{9DB0755E-F80C-C1E2-7E93-BC6E8A87B9EF}"/>
              </a:ext>
            </a:extLst>
          </p:cNvPr>
          <p:cNvPicPr>
            <a:picLocks noChangeAspect="1"/>
          </p:cNvPicPr>
          <p:nvPr/>
        </p:nvPicPr>
        <p:blipFill>
          <a:blip r:embed="rId4"/>
          <a:stretch>
            <a:fillRect/>
          </a:stretch>
        </p:blipFill>
        <p:spPr>
          <a:xfrm>
            <a:off x="8001000" y="2532135"/>
            <a:ext cx="4789022" cy="6400800"/>
          </a:xfrm>
          <a:prstGeom prst="rect">
            <a:avLst/>
          </a:prstGeom>
          <a:ln>
            <a:solidFill>
              <a:srgbClr val="002060"/>
            </a:solidFill>
          </a:ln>
        </p:spPr>
      </p:pic>
      <p:pic>
        <p:nvPicPr>
          <p:cNvPr id="12" name="Picture 11">
            <a:extLst>
              <a:ext uri="{FF2B5EF4-FFF2-40B4-BE49-F238E27FC236}">
                <a16:creationId xmlns:a16="http://schemas.microsoft.com/office/drawing/2014/main" id="{A5CACBB1-159E-6DB3-0D2B-10B86DC09EA6}"/>
              </a:ext>
            </a:extLst>
          </p:cNvPr>
          <p:cNvPicPr>
            <a:picLocks noChangeAspect="1"/>
          </p:cNvPicPr>
          <p:nvPr/>
        </p:nvPicPr>
        <p:blipFill>
          <a:blip r:embed="rId5"/>
          <a:srcRect l="4292" r="60931"/>
          <a:stretch>
            <a:fillRect/>
          </a:stretch>
        </p:blipFill>
        <p:spPr>
          <a:xfrm>
            <a:off x="12871898" y="1880441"/>
            <a:ext cx="5012515" cy="6400800"/>
          </a:xfrm>
          <a:prstGeom prst="rect">
            <a:avLst/>
          </a:prstGeom>
          <a:ln>
            <a:solidFill>
              <a:srgbClr val="002060"/>
            </a:solidFill>
          </a:ln>
        </p:spPr>
      </p:pic>
    </p:spTree>
    <p:extLst>
      <p:ext uri="{BB962C8B-B14F-4D97-AF65-F5344CB8AC3E}">
        <p14:creationId xmlns:p14="http://schemas.microsoft.com/office/powerpoint/2010/main" val="208787029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6EECE7-9D23-B5F9-B99E-5B1BBF1BB33A}"/>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667AB94B-B662-F8E5-D2FC-53B1A1868213}"/>
              </a:ext>
            </a:extLst>
          </p:cNvPr>
          <p:cNvPicPr>
            <a:picLocks noChangeAspect="1"/>
          </p:cNvPicPr>
          <p:nvPr/>
        </p:nvPicPr>
        <p:blipFill>
          <a:blip r:embed="rId2" cstate="print">
            <a:extLst>
              <a:ext uri="{28A0092B-C50C-407E-A947-70E740481C1C}">
                <a14:useLocalDpi xmlns:a14="http://schemas.microsoft.com/office/drawing/2010/main"/>
              </a:ext>
            </a:extLst>
          </a:blip>
          <a:srcRect/>
          <a:stretch/>
        </p:blipFill>
        <p:spPr>
          <a:xfrm>
            <a:off x="38102" y="0"/>
            <a:ext cx="18249899" cy="10287000"/>
          </a:xfrm>
          <a:prstGeom prst="rect">
            <a:avLst/>
          </a:prstGeom>
        </p:spPr>
      </p:pic>
      <p:sp>
        <p:nvSpPr>
          <p:cNvPr id="2" name="TextBox 1">
            <a:extLst>
              <a:ext uri="{FF2B5EF4-FFF2-40B4-BE49-F238E27FC236}">
                <a16:creationId xmlns:a16="http://schemas.microsoft.com/office/drawing/2014/main" id="{F169C776-8452-DF9E-60F5-BDE561804C52}"/>
              </a:ext>
            </a:extLst>
          </p:cNvPr>
          <p:cNvSpPr txBox="1"/>
          <p:nvPr/>
        </p:nvSpPr>
        <p:spPr>
          <a:xfrm>
            <a:off x="11243724" y="3689257"/>
            <a:ext cx="6262254" cy="2631490"/>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lIns="137160" tIns="68580" rIns="137160" bIns="68580" rtlCol="0" anchor="t">
            <a:spAutoFit/>
          </a:bodyPr>
          <a:lstStyle/>
          <a:p>
            <a:pPr algn="ctr"/>
            <a:r>
              <a:rPr lang="en-US" sz="8100" b="1">
                <a:solidFill>
                  <a:schemeClr val="bg1"/>
                </a:solidFill>
                <a:latin typeface="Aptos"/>
                <a:ea typeface="Calibri"/>
                <a:cs typeface="Calibri"/>
              </a:rPr>
              <a:t>Bradley Avenue</a:t>
            </a:r>
          </a:p>
        </p:txBody>
      </p:sp>
      <p:pic>
        <p:nvPicPr>
          <p:cNvPr id="6" name="Picture 5">
            <a:extLst>
              <a:ext uri="{FF2B5EF4-FFF2-40B4-BE49-F238E27FC236}">
                <a16:creationId xmlns:a16="http://schemas.microsoft.com/office/drawing/2014/main" id="{9620796C-3253-0C57-AA84-CB7881BD30B7}"/>
              </a:ext>
            </a:extLst>
          </p:cNvPr>
          <p:cNvPicPr>
            <a:picLocks noChangeAspect="1"/>
          </p:cNvPicPr>
          <p:nvPr/>
        </p:nvPicPr>
        <p:blipFill>
          <a:blip r:embed="rId3"/>
          <a:stretch>
            <a:fillRect/>
          </a:stretch>
        </p:blipFill>
        <p:spPr>
          <a:xfrm>
            <a:off x="1" y="0"/>
            <a:ext cx="10461704" cy="10287000"/>
          </a:xfrm>
          <a:prstGeom prst="rect">
            <a:avLst/>
          </a:prstGeom>
        </p:spPr>
      </p:pic>
      <p:pic>
        <p:nvPicPr>
          <p:cNvPr id="5" name="object 4">
            <a:extLst>
              <a:ext uri="{FF2B5EF4-FFF2-40B4-BE49-F238E27FC236}">
                <a16:creationId xmlns:a16="http://schemas.microsoft.com/office/drawing/2014/main" id="{53F1536F-F46E-DAB8-EF93-1A845B0D428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744369" y="8658533"/>
            <a:ext cx="1523217" cy="16284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0000207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6C8616-7FAF-0A51-502A-7076AF73082A}"/>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623BF72A-2F09-DD95-AEE9-190AF76B7D26}"/>
              </a:ext>
            </a:extLst>
          </p:cNvPr>
          <p:cNvSpPr/>
          <p:nvPr/>
        </p:nvSpPr>
        <p:spPr>
          <a:xfrm>
            <a:off x="2" y="0"/>
            <a:ext cx="18288000" cy="10287000"/>
          </a:xfrm>
          <a:prstGeom prst="rect">
            <a:avLst/>
          </a:prstGeom>
          <a:gradFill>
            <a:gsLst>
              <a:gs pos="44000">
                <a:srgbClr val="F0F3FA">
                  <a:alpha val="95000"/>
                </a:srgbClr>
              </a:gs>
              <a:gs pos="0">
                <a:schemeClr val="bg1"/>
              </a:gs>
              <a:gs pos="100000">
                <a:schemeClr val="accent1">
                  <a:lumMod val="30000"/>
                  <a:lumOff val="70000"/>
                  <a:alpha val="0"/>
                </a:schemeClr>
              </a:gs>
            </a:gsLst>
            <a:lin ang="21594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371600" eaLnBrk="1" fontAlgn="auto" hangingPunct="1">
              <a:spcBef>
                <a:spcPts val="0"/>
              </a:spcBef>
              <a:spcAft>
                <a:spcPts val="0"/>
              </a:spcAft>
              <a:defRPr/>
            </a:pPr>
            <a:endParaRPr lang="en-US" sz="2700">
              <a:solidFill>
                <a:prstClr val="white"/>
              </a:solidFill>
              <a:latin typeface="Calibri" panose="020F0502020204030204"/>
            </a:endParaRPr>
          </a:p>
        </p:txBody>
      </p:sp>
      <p:sp>
        <p:nvSpPr>
          <p:cNvPr id="6" name="TextBox 5">
            <a:extLst>
              <a:ext uri="{FF2B5EF4-FFF2-40B4-BE49-F238E27FC236}">
                <a16:creationId xmlns:a16="http://schemas.microsoft.com/office/drawing/2014/main" id="{83491BEF-5A58-6D86-9321-BE42BB5F0BB0}"/>
              </a:ext>
            </a:extLst>
          </p:cNvPr>
          <p:cNvSpPr txBox="1"/>
          <p:nvPr/>
        </p:nvSpPr>
        <p:spPr>
          <a:xfrm>
            <a:off x="575916" y="818612"/>
            <a:ext cx="16721484" cy="1061829"/>
          </a:xfrm>
          <a:prstGeom prst="rect">
            <a:avLst/>
          </a:prstGeom>
          <a:noFill/>
        </p:spPr>
        <p:txBody>
          <a:bodyPr wrap="square" lIns="137160" tIns="68580" rIns="137160" bIns="68580" rtlCol="0" anchor="t">
            <a:spAutoFit/>
          </a:bodyPr>
          <a:lstStyle/>
          <a:p>
            <a:r>
              <a:rPr lang="en-US" sz="6000" b="1">
                <a:solidFill>
                  <a:srgbClr val="03055E"/>
                </a:solidFill>
                <a:latin typeface="Aptos"/>
                <a:ea typeface="Calibri"/>
                <a:cs typeface="Calibri"/>
              </a:rPr>
              <a:t>Bradley – Deck Area Reduction</a:t>
            </a:r>
            <a:endParaRPr lang="en-US" sz="2400" b="1">
              <a:latin typeface="Aptos" panose="020B0004020202020204" pitchFamily="34" charset="0"/>
              <a:ea typeface="Calibri"/>
              <a:cs typeface="Calibri"/>
            </a:endParaRPr>
          </a:p>
        </p:txBody>
      </p:sp>
      <p:cxnSp>
        <p:nvCxnSpPr>
          <p:cNvPr id="2" name="Straight Connector 1">
            <a:extLst>
              <a:ext uri="{FF2B5EF4-FFF2-40B4-BE49-F238E27FC236}">
                <a16:creationId xmlns:a16="http://schemas.microsoft.com/office/drawing/2014/main" id="{5E4A4B98-9A90-C006-17AE-1644F92CE599}"/>
              </a:ext>
            </a:extLst>
          </p:cNvPr>
          <p:cNvCxnSpPr>
            <a:cxnSpLocks/>
          </p:cNvCxnSpPr>
          <p:nvPr/>
        </p:nvCxnSpPr>
        <p:spPr>
          <a:xfrm>
            <a:off x="-7620" y="10014152"/>
            <a:ext cx="18295620" cy="0"/>
          </a:xfrm>
          <a:prstGeom prst="line">
            <a:avLst/>
          </a:prstGeom>
          <a:ln w="101600"/>
        </p:spPr>
        <p:style>
          <a:lnRef idx="1">
            <a:schemeClr val="accent1"/>
          </a:lnRef>
          <a:fillRef idx="0">
            <a:schemeClr val="accent1"/>
          </a:fillRef>
          <a:effectRef idx="0">
            <a:schemeClr val="accent1"/>
          </a:effectRef>
          <a:fontRef idx="minor">
            <a:schemeClr val="tx1"/>
          </a:fontRef>
        </p:style>
      </p:cxnSp>
      <p:cxnSp>
        <p:nvCxnSpPr>
          <p:cNvPr id="3" name="Straight Connector 2">
            <a:extLst>
              <a:ext uri="{FF2B5EF4-FFF2-40B4-BE49-F238E27FC236}">
                <a16:creationId xmlns:a16="http://schemas.microsoft.com/office/drawing/2014/main" id="{4B5035F1-286D-9CAB-D378-39BE1757DFFA}"/>
              </a:ext>
            </a:extLst>
          </p:cNvPr>
          <p:cNvCxnSpPr>
            <a:cxnSpLocks/>
          </p:cNvCxnSpPr>
          <p:nvPr/>
        </p:nvCxnSpPr>
        <p:spPr>
          <a:xfrm>
            <a:off x="-7620" y="10235381"/>
            <a:ext cx="18295620" cy="0"/>
          </a:xfrm>
          <a:prstGeom prst="line">
            <a:avLst/>
          </a:prstGeom>
          <a:ln w="203200">
            <a:solidFill>
              <a:srgbClr val="03055E"/>
            </a:solidFill>
          </a:ln>
        </p:spPr>
        <p:style>
          <a:lnRef idx="1">
            <a:schemeClr val="accent1"/>
          </a:lnRef>
          <a:fillRef idx="0">
            <a:schemeClr val="accent1"/>
          </a:fillRef>
          <a:effectRef idx="0">
            <a:schemeClr val="accent1"/>
          </a:effectRef>
          <a:fontRef idx="minor">
            <a:schemeClr val="tx1"/>
          </a:fontRef>
        </p:style>
      </p:cxnSp>
      <p:pic>
        <p:nvPicPr>
          <p:cNvPr id="4" name="Picture 3" descr="A screenshot of a computer&#10;&#10;Description automatically generated">
            <a:extLst>
              <a:ext uri="{FF2B5EF4-FFF2-40B4-BE49-F238E27FC236}">
                <a16:creationId xmlns:a16="http://schemas.microsoft.com/office/drawing/2014/main" id="{F735663F-EB46-1F10-B5CE-847D15FF4DEC}"/>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l="447" t="1" r="581" b="629"/>
          <a:stretch>
            <a:fillRect/>
          </a:stretch>
        </p:blipFill>
        <p:spPr>
          <a:xfrm>
            <a:off x="339407" y="2648646"/>
            <a:ext cx="8684346" cy="4846254"/>
          </a:xfrm>
          <a:prstGeom prst="rect">
            <a:avLst/>
          </a:prstGeom>
          <a:ln w="9525">
            <a:solidFill>
              <a:srgbClr val="03055E"/>
            </a:solidFill>
          </a:ln>
        </p:spPr>
      </p:pic>
      <p:pic>
        <p:nvPicPr>
          <p:cNvPr id="5" name="Picture 4" descr="A screenshot of a computer&#10;&#10;Description automatically generated">
            <a:extLst>
              <a:ext uri="{FF2B5EF4-FFF2-40B4-BE49-F238E27FC236}">
                <a16:creationId xmlns:a16="http://schemas.microsoft.com/office/drawing/2014/main" id="{649E607E-BA69-6BBA-9932-F30B400408CD}"/>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t="1347" r="898" b="1330"/>
          <a:stretch>
            <a:fillRect/>
          </a:stretch>
        </p:blipFill>
        <p:spPr>
          <a:xfrm>
            <a:off x="9224396" y="2648646"/>
            <a:ext cx="8723253" cy="4846254"/>
          </a:xfrm>
          <a:prstGeom prst="rect">
            <a:avLst/>
          </a:prstGeom>
          <a:ln w="9525">
            <a:solidFill>
              <a:srgbClr val="03055E"/>
            </a:solidFill>
          </a:ln>
        </p:spPr>
      </p:pic>
      <p:grpSp>
        <p:nvGrpSpPr>
          <p:cNvPr id="10" name="Group 9">
            <a:extLst>
              <a:ext uri="{FF2B5EF4-FFF2-40B4-BE49-F238E27FC236}">
                <a16:creationId xmlns:a16="http://schemas.microsoft.com/office/drawing/2014/main" id="{1EC0E8C6-40F7-92A8-F982-76F9B6B8E468}"/>
              </a:ext>
            </a:extLst>
          </p:cNvPr>
          <p:cNvGrpSpPr/>
          <p:nvPr/>
        </p:nvGrpSpPr>
        <p:grpSpPr>
          <a:xfrm>
            <a:off x="984761" y="7905989"/>
            <a:ext cx="7393637" cy="797040"/>
            <a:chOff x="241323" y="15965"/>
            <a:chExt cx="4929091" cy="531360"/>
          </a:xfrm>
        </p:grpSpPr>
        <p:sp>
          <p:nvSpPr>
            <p:cNvPr id="11" name="Rectangle: Rounded Corners 10">
              <a:extLst>
                <a:ext uri="{FF2B5EF4-FFF2-40B4-BE49-F238E27FC236}">
                  <a16:creationId xmlns:a16="http://schemas.microsoft.com/office/drawing/2014/main" id="{4911C9CD-7E4C-E305-021E-7778E684C750}"/>
                </a:ext>
              </a:extLst>
            </p:cNvPr>
            <p:cNvSpPr/>
            <p:nvPr/>
          </p:nvSpPr>
          <p:spPr>
            <a:xfrm>
              <a:off x="344694" y="15965"/>
              <a:ext cx="4825720" cy="531360"/>
            </a:xfrm>
            <a:prstGeom prst="round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sp>
          <p:nvSpPr>
            <p:cNvPr id="12" name="Rectangle: Rounded Corners 4">
              <a:extLst>
                <a:ext uri="{FF2B5EF4-FFF2-40B4-BE49-F238E27FC236}">
                  <a16:creationId xmlns:a16="http://schemas.microsoft.com/office/drawing/2014/main" id="{7CBC32D7-FF7E-BD91-C0A0-45F160A123DA}"/>
                </a:ext>
              </a:extLst>
            </p:cNvPr>
            <p:cNvSpPr txBox="1"/>
            <p:nvPr/>
          </p:nvSpPr>
          <p:spPr>
            <a:xfrm>
              <a:off x="241323" y="42085"/>
              <a:ext cx="4773842" cy="47948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73602" tIns="0" rIns="273602" bIns="0" numCol="1" spcCol="1270" anchor="ctr" anchorCtr="0">
              <a:noAutofit/>
            </a:bodyPr>
            <a:lstStyle/>
            <a:p>
              <a:pPr defTabSz="1600200">
                <a:lnSpc>
                  <a:spcPct val="90000"/>
                </a:lnSpc>
                <a:spcAft>
                  <a:spcPct val="35000"/>
                </a:spcAft>
              </a:pPr>
              <a:r>
                <a:rPr lang="en-US" sz="3600" b="1"/>
                <a:t>CURRENT CONCEPT</a:t>
              </a:r>
            </a:p>
          </p:txBody>
        </p:sp>
      </p:grpSp>
      <p:grpSp>
        <p:nvGrpSpPr>
          <p:cNvPr id="16" name="Group 15">
            <a:extLst>
              <a:ext uri="{FF2B5EF4-FFF2-40B4-BE49-F238E27FC236}">
                <a16:creationId xmlns:a16="http://schemas.microsoft.com/office/drawing/2014/main" id="{4436BF36-98FE-5A92-CC6E-10045701A79C}"/>
              </a:ext>
            </a:extLst>
          </p:cNvPr>
          <p:cNvGrpSpPr/>
          <p:nvPr/>
        </p:nvGrpSpPr>
        <p:grpSpPr>
          <a:xfrm>
            <a:off x="9889204" y="7945169"/>
            <a:ext cx="7393637" cy="797040"/>
            <a:chOff x="241323" y="15965"/>
            <a:chExt cx="4929091" cy="531360"/>
          </a:xfrm>
        </p:grpSpPr>
        <p:sp>
          <p:nvSpPr>
            <p:cNvPr id="17" name="Rectangle: Rounded Corners 16">
              <a:extLst>
                <a:ext uri="{FF2B5EF4-FFF2-40B4-BE49-F238E27FC236}">
                  <a16:creationId xmlns:a16="http://schemas.microsoft.com/office/drawing/2014/main" id="{B252773E-4471-ECE2-E7AE-D87B4C062767}"/>
                </a:ext>
              </a:extLst>
            </p:cNvPr>
            <p:cNvSpPr/>
            <p:nvPr/>
          </p:nvSpPr>
          <p:spPr>
            <a:xfrm>
              <a:off x="344694" y="15965"/>
              <a:ext cx="4825720" cy="531360"/>
            </a:xfrm>
            <a:prstGeom prst="round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sp>
          <p:nvSpPr>
            <p:cNvPr id="18" name="Rectangle: Rounded Corners 4">
              <a:extLst>
                <a:ext uri="{FF2B5EF4-FFF2-40B4-BE49-F238E27FC236}">
                  <a16:creationId xmlns:a16="http://schemas.microsoft.com/office/drawing/2014/main" id="{C1AC55B3-F876-8867-57C4-E848AA7D9147}"/>
                </a:ext>
              </a:extLst>
            </p:cNvPr>
            <p:cNvSpPr txBox="1"/>
            <p:nvPr/>
          </p:nvSpPr>
          <p:spPr>
            <a:xfrm>
              <a:off x="241323" y="42085"/>
              <a:ext cx="4773842" cy="47948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73602" tIns="0" rIns="273602" bIns="0" numCol="1" spcCol="1270" anchor="ctr" anchorCtr="0">
              <a:noAutofit/>
            </a:bodyPr>
            <a:lstStyle/>
            <a:p>
              <a:pPr defTabSz="1600200">
                <a:lnSpc>
                  <a:spcPct val="90000"/>
                </a:lnSpc>
                <a:spcAft>
                  <a:spcPct val="35000"/>
                </a:spcAft>
              </a:pPr>
              <a:r>
                <a:rPr lang="en-US" sz="3600" b="1"/>
                <a:t>PLANNED CONCEPT</a:t>
              </a:r>
            </a:p>
          </p:txBody>
        </p:sp>
      </p:grpSp>
      <p:pic>
        <p:nvPicPr>
          <p:cNvPr id="9" name="object 4">
            <a:extLst>
              <a:ext uri="{FF2B5EF4-FFF2-40B4-BE49-F238E27FC236}">
                <a16:creationId xmlns:a16="http://schemas.microsoft.com/office/drawing/2014/main" id="{EB100C67-78E6-3C1E-B7F1-DF2B80B9E72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8696366"/>
            <a:ext cx="1523217" cy="16284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7963877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DCD7CF-C636-D63B-D3CE-D36DAC4A0336}"/>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D11A015B-FB15-9869-5062-CCF8B08C12EE}"/>
              </a:ext>
            </a:extLst>
          </p:cNvPr>
          <p:cNvSpPr/>
          <p:nvPr/>
        </p:nvSpPr>
        <p:spPr>
          <a:xfrm>
            <a:off x="2" y="0"/>
            <a:ext cx="18288000" cy="10287000"/>
          </a:xfrm>
          <a:prstGeom prst="rect">
            <a:avLst/>
          </a:prstGeom>
          <a:gradFill>
            <a:gsLst>
              <a:gs pos="44000">
                <a:srgbClr val="F0F3FA">
                  <a:alpha val="95000"/>
                </a:srgbClr>
              </a:gs>
              <a:gs pos="0">
                <a:schemeClr val="bg1"/>
              </a:gs>
              <a:gs pos="100000">
                <a:schemeClr val="accent1">
                  <a:lumMod val="30000"/>
                  <a:lumOff val="70000"/>
                  <a:alpha val="0"/>
                </a:schemeClr>
              </a:gs>
            </a:gsLst>
            <a:lin ang="21594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371600" eaLnBrk="1" fontAlgn="auto" hangingPunct="1">
              <a:spcBef>
                <a:spcPts val="0"/>
              </a:spcBef>
              <a:spcAft>
                <a:spcPts val="0"/>
              </a:spcAft>
              <a:defRPr/>
            </a:pPr>
            <a:endParaRPr lang="en-US" sz="2700">
              <a:solidFill>
                <a:prstClr val="white"/>
              </a:solidFill>
              <a:latin typeface="Calibri" panose="020F0502020204030204"/>
            </a:endParaRPr>
          </a:p>
        </p:txBody>
      </p:sp>
      <p:sp>
        <p:nvSpPr>
          <p:cNvPr id="6" name="TextBox 5">
            <a:extLst>
              <a:ext uri="{FF2B5EF4-FFF2-40B4-BE49-F238E27FC236}">
                <a16:creationId xmlns:a16="http://schemas.microsoft.com/office/drawing/2014/main" id="{A277E02B-15CA-594F-3706-AB8BEBF89838}"/>
              </a:ext>
            </a:extLst>
          </p:cNvPr>
          <p:cNvSpPr txBox="1"/>
          <p:nvPr/>
        </p:nvSpPr>
        <p:spPr>
          <a:xfrm>
            <a:off x="575916" y="818612"/>
            <a:ext cx="16721484" cy="1061829"/>
          </a:xfrm>
          <a:prstGeom prst="rect">
            <a:avLst/>
          </a:prstGeom>
          <a:noFill/>
        </p:spPr>
        <p:txBody>
          <a:bodyPr wrap="square" lIns="137160" tIns="68580" rIns="137160" bIns="68580" rtlCol="0" anchor="t">
            <a:spAutoFit/>
          </a:bodyPr>
          <a:lstStyle/>
          <a:p>
            <a:r>
              <a:rPr lang="en-US" sz="6000" b="1">
                <a:solidFill>
                  <a:srgbClr val="03055E"/>
                </a:solidFill>
                <a:latin typeface="Aptos"/>
                <a:ea typeface="Calibri"/>
                <a:cs typeface="Calibri"/>
              </a:rPr>
              <a:t>Bradley – Old Bridge</a:t>
            </a:r>
            <a:endParaRPr lang="en-US" sz="2400" b="1">
              <a:latin typeface="Aptos" panose="020B0004020202020204" pitchFamily="34" charset="0"/>
              <a:ea typeface="Calibri"/>
              <a:cs typeface="Calibri"/>
            </a:endParaRPr>
          </a:p>
        </p:txBody>
      </p:sp>
      <p:cxnSp>
        <p:nvCxnSpPr>
          <p:cNvPr id="2" name="Straight Connector 1">
            <a:extLst>
              <a:ext uri="{FF2B5EF4-FFF2-40B4-BE49-F238E27FC236}">
                <a16:creationId xmlns:a16="http://schemas.microsoft.com/office/drawing/2014/main" id="{4C9CC323-0319-8E61-D8CC-C37095731BF5}"/>
              </a:ext>
            </a:extLst>
          </p:cNvPr>
          <p:cNvCxnSpPr>
            <a:cxnSpLocks/>
          </p:cNvCxnSpPr>
          <p:nvPr/>
        </p:nvCxnSpPr>
        <p:spPr>
          <a:xfrm>
            <a:off x="-7620" y="10014152"/>
            <a:ext cx="18295620" cy="0"/>
          </a:xfrm>
          <a:prstGeom prst="line">
            <a:avLst/>
          </a:prstGeom>
          <a:ln w="101600"/>
        </p:spPr>
        <p:style>
          <a:lnRef idx="1">
            <a:schemeClr val="accent1"/>
          </a:lnRef>
          <a:fillRef idx="0">
            <a:schemeClr val="accent1"/>
          </a:fillRef>
          <a:effectRef idx="0">
            <a:schemeClr val="accent1"/>
          </a:effectRef>
          <a:fontRef idx="minor">
            <a:schemeClr val="tx1"/>
          </a:fontRef>
        </p:style>
      </p:cxnSp>
      <p:cxnSp>
        <p:nvCxnSpPr>
          <p:cNvPr id="3" name="Straight Connector 2">
            <a:extLst>
              <a:ext uri="{FF2B5EF4-FFF2-40B4-BE49-F238E27FC236}">
                <a16:creationId xmlns:a16="http://schemas.microsoft.com/office/drawing/2014/main" id="{3FADD1F8-CCDC-149D-ABCB-49570899AE16}"/>
              </a:ext>
            </a:extLst>
          </p:cNvPr>
          <p:cNvCxnSpPr>
            <a:cxnSpLocks/>
          </p:cNvCxnSpPr>
          <p:nvPr/>
        </p:nvCxnSpPr>
        <p:spPr>
          <a:xfrm>
            <a:off x="-7620" y="10235381"/>
            <a:ext cx="18295620" cy="0"/>
          </a:xfrm>
          <a:prstGeom prst="line">
            <a:avLst/>
          </a:prstGeom>
          <a:ln w="203200">
            <a:solidFill>
              <a:srgbClr val="03055E"/>
            </a:solidFill>
          </a:ln>
        </p:spPr>
        <p:style>
          <a:lnRef idx="1">
            <a:schemeClr val="accent1"/>
          </a:lnRef>
          <a:fillRef idx="0">
            <a:schemeClr val="accent1"/>
          </a:fillRef>
          <a:effectRef idx="0">
            <a:schemeClr val="accent1"/>
          </a:effectRef>
          <a:fontRef idx="minor">
            <a:schemeClr val="tx1"/>
          </a:fontRef>
        </p:style>
      </p:cxnSp>
      <p:pic>
        <p:nvPicPr>
          <p:cNvPr id="8" name="Picture 7" descr="A concrete bridge with a truck driving on it&#10;&#10;AI-generated content may be incorrect.">
            <a:extLst>
              <a:ext uri="{FF2B5EF4-FFF2-40B4-BE49-F238E27FC236}">
                <a16:creationId xmlns:a16="http://schemas.microsoft.com/office/drawing/2014/main" id="{0E833614-B8D2-8B89-D23C-6E9EC8B65E78}"/>
              </a:ext>
            </a:extLst>
          </p:cNvPr>
          <p:cNvPicPr>
            <a:picLocks noChangeAspect="1"/>
          </p:cNvPicPr>
          <p:nvPr/>
        </p:nvPicPr>
        <p:blipFill>
          <a:blip r:embed="rId3"/>
          <a:stretch>
            <a:fillRect/>
          </a:stretch>
        </p:blipFill>
        <p:spPr>
          <a:xfrm>
            <a:off x="3716742" y="1880441"/>
            <a:ext cx="10846896" cy="7790688"/>
          </a:xfrm>
          <a:prstGeom prst="rect">
            <a:avLst/>
          </a:prstGeom>
          <a:ln>
            <a:solidFill>
              <a:srgbClr val="002060"/>
            </a:solidFill>
          </a:ln>
        </p:spPr>
      </p:pic>
      <p:pic>
        <p:nvPicPr>
          <p:cNvPr id="9" name="object 4">
            <a:extLst>
              <a:ext uri="{FF2B5EF4-FFF2-40B4-BE49-F238E27FC236}">
                <a16:creationId xmlns:a16="http://schemas.microsoft.com/office/drawing/2014/main" id="{B4FF72E6-0CFA-32DE-2058-09D250A0FD9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8696366"/>
            <a:ext cx="1523217" cy="16284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7375060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7DBB7D-B0B7-A3BF-A5BF-53E47E81F92E}"/>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0C77B764-CC83-5FFF-430E-363D2A3359C1}"/>
              </a:ext>
            </a:extLst>
          </p:cNvPr>
          <p:cNvSpPr/>
          <p:nvPr/>
        </p:nvSpPr>
        <p:spPr>
          <a:xfrm>
            <a:off x="2" y="0"/>
            <a:ext cx="18288000" cy="10287000"/>
          </a:xfrm>
          <a:prstGeom prst="rect">
            <a:avLst/>
          </a:prstGeom>
          <a:gradFill>
            <a:gsLst>
              <a:gs pos="44000">
                <a:srgbClr val="F0F3FA">
                  <a:alpha val="95000"/>
                </a:srgbClr>
              </a:gs>
              <a:gs pos="0">
                <a:schemeClr val="bg1"/>
              </a:gs>
              <a:gs pos="100000">
                <a:schemeClr val="accent1">
                  <a:lumMod val="30000"/>
                  <a:lumOff val="70000"/>
                  <a:alpha val="0"/>
                </a:schemeClr>
              </a:gs>
            </a:gsLst>
            <a:lin ang="21594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371600" eaLnBrk="1" fontAlgn="auto" hangingPunct="1">
              <a:spcBef>
                <a:spcPts val="0"/>
              </a:spcBef>
              <a:spcAft>
                <a:spcPts val="0"/>
              </a:spcAft>
              <a:defRPr/>
            </a:pPr>
            <a:endParaRPr lang="en-US" sz="2700">
              <a:solidFill>
                <a:prstClr val="white"/>
              </a:solidFill>
              <a:latin typeface="Calibri" panose="020F0502020204030204"/>
            </a:endParaRPr>
          </a:p>
        </p:txBody>
      </p:sp>
      <p:sp>
        <p:nvSpPr>
          <p:cNvPr id="6" name="TextBox 5">
            <a:extLst>
              <a:ext uri="{FF2B5EF4-FFF2-40B4-BE49-F238E27FC236}">
                <a16:creationId xmlns:a16="http://schemas.microsoft.com/office/drawing/2014/main" id="{CAEF6618-6AF8-10D7-3DE0-03E24DED5472}"/>
              </a:ext>
            </a:extLst>
          </p:cNvPr>
          <p:cNvSpPr txBox="1"/>
          <p:nvPr/>
        </p:nvSpPr>
        <p:spPr>
          <a:xfrm>
            <a:off x="575916" y="818612"/>
            <a:ext cx="16721484" cy="1061829"/>
          </a:xfrm>
          <a:prstGeom prst="rect">
            <a:avLst/>
          </a:prstGeom>
          <a:noFill/>
        </p:spPr>
        <p:txBody>
          <a:bodyPr wrap="square" lIns="137160" tIns="68580" rIns="137160" bIns="68580" rtlCol="0" anchor="t">
            <a:spAutoFit/>
          </a:bodyPr>
          <a:lstStyle/>
          <a:p>
            <a:pPr lvl="0">
              <a:defRPr/>
            </a:pPr>
            <a:r>
              <a:rPr lang="en-US" sz="6000" b="1">
                <a:solidFill>
                  <a:srgbClr val="03055E"/>
                </a:solidFill>
                <a:latin typeface="Aptos"/>
                <a:ea typeface="Calibri"/>
                <a:cs typeface="Calibri"/>
              </a:rPr>
              <a:t>Bradley – Pre-Closure</a:t>
            </a:r>
            <a:endParaRPr lang="en-US" sz="2400" b="1">
              <a:solidFill>
                <a:prstClr val="black"/>
              </a:solidFill>
              <a:latin typeface="Aptos" panose="020B0004020202020204" pitchFamily="34" charset="0"/>
              <a:ea typeface="Calibri"/>
              <a:cs typeface="Calibri"/>
            </a:endParaRPr>
          </a:p>
        </p:txBody>
      </p:sp>
      <p:cxnSp>
        <p:nvCxnSpPr>
          <p:cNvPr id="2" name="Straight Connector 1">
            <a:extLst>
              <a:ext uri="{FF2B5EF4-FFF2-40B4-BE49-F238E27FC236}">
                <a16:creationId xmlns:a16="http://schemas.microsoft.com/office/drawing/2014/main" id="{BDA2259A-E6A9-F317-62ED-10A5C371C60E}"/>
              </a:ext>
            </a:extLst>
          </p:cNvPr>
          <p:cNvCxnSpPr>
            <a:cxnSpLocks/>
          </p:cNvCxnSpPr>
          <p:nvPr/>
        </p:nvCxnSpPr>
        <p:spPr>
          <a:xfrm>
            <a:off x="-7620" y="10014152"/>
            <a:ext cx="18295620" cy="0"/>
          </a:xfrm>
          <a:prstGeom prst="line">
            <a:avLst/>
          </a:prstGeom>
          <a:ln w="101600"/>
        </p:spPr>
        <p:style>
          <a:lnRef idx="1">
            <a:schemeClr val="accent1"/>
          </a:lnRef>
          <a:fillRef idx="0">
            <a:schemeClr val="accent1"/>
          </a:fillRef>
          <a:effectRef idx="0">
            <a:schemeClr val="accent1"/>
          </a:effectRef>
          <a:fontRef idx="minor">
            <a:schemeClr val="tx1"/>
          </a:fontRef>
        </p:style>
      </p:cxnSp>
      <p:cxnSp>
        <p:nvCxnSpPr>
          <p:cNvPr id="3" name="Straight Connector 2">
            <a:extLst>
              <a:ext uri="{FF2B5EF4-FFF2-40B4-BE49-F238E27FC236}">
                <a16:creationId xmlns:a16="http://schemas.microsoft.com/office/drawing/2014/main" id="{1A3E404C-96E0-3AB3-ABA4-564F11DD6CE4}"/>
              </a:ext>
            </a:extLst>
          </p:cNvPr>
          <p:cNvCxnSpPr>
            <a:cxnSpLocks/>
          </p:cNvCxnSpPr>
          <p:nvPr/>
        </p:nvCxnSpPr>
        <p:spPr>
          <a:xfrm>
            <a:off x="-7620" y="10235381"/>
            <a:ext cx="18295620" cy="0"/>
          </a:xfrm>
          <a:prstGeom prst="line">
            <a:avLst/>
          </a:prstGeom>
          <a:ln w="203200">
            <a:solidFill>
              <a:srgbClr val="03055E"/>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F3DA7FF9-A966-FD9A-0634-893994D64219}"/>
              </a:ext>
            </a:extLst>
          </p:cNvPr>
          <p:cNvPicPr>
            <a:picLocks noChangeAspect="1"/>
          </p:cNvPicPr>
          <p:nvPr/>
        </p:nvPicPr>
        <p:blipFill>
          <a:blip r:embed="rId2"/>
          <a:stretch>
            <a:fillRect/>
          </a:stretch>
        </p:blipFill>
        <p:spPr>
          <a:xfrm>
            <a:off x="3950799" y="1880441"/>
            <a:ext cx="10378781" cy="7790688"/>
          </a:xfrm>
          <a:prstGeom prst="rect">
            <a:avLst/>
          </a:prstGeom>
          <a:ln>
            <a:solidFill>
              <a:srgbClr val="03055E"/>
            </a:solidFill>
          </a:ln>
        </p:spPr>
      </p:pic>
      <p:pic>
        <p:nvPicPr>
          <p:cNvPr id="10" name="object 4">
            <a:extLst>
              <a:ext uri="{FF2B5EF4-FFF2-40B4-BE49-F238E27FC236}">
                <a16:creationId xmlns:a16="http://schemas.microsoft.com/office/drawing/2014/main" id="{D1A4D990-2B54-DFC5-D273-4EB7BD40DB8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8696366"/>
            <a:ext cx="1523217" cy="16284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9980826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BE77F7-2BD5-AFE5-0319-FE8DDE2DDD69}"/>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38550A10-F901-452D-F010-AC71B591AF97}"/>
              </a:ext>
            </a:extLst>
          </p:cNvPr>
          <p:cNvSpPr/>
          <p:nvPr/>
        </p:nvSpPr>
        <p:spPr>
          <a:xfrm>
            <a:off x="2" y="0"/>
            <a:ext cx="18288000" cy="10287000"/>
          </a:xfrm>
          <a:prstGeom prst="rect">
            <a:avLst/>
          </a:prstGeom>
          <a:gradFill>
            <a:gsLst>
              <a:gs pos="44000">
                <a:srgbClr val="F0F3FA">
                  <a:alpha val="95000"/>
                </a:srgbClr>
              </a:gs>
              <a:gs pos="0">
                <a:schemeClr val="bg1"/>
              </a:gs>
              <a:gs pos="100000">
                <a:schemeClr val="accent1">
                  <a:lumMod val="30000"/>
                  <a:lumOff val="70000"/>
                  <a:alpha val="0"/>
                </a:schemeClr>
              </a:gs>
            </a:gsLst>
            <a:lin ang="21594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371600" eaLnBrk="1" fontAlgn="auto" hangingPunct="1">
              <a:spcBef>
                <a:spcPts val="0"/>
              </a:spcBef>
              <a:spcAft>
                <a:spcPts val="0"/>
              </a:spcAft>
              <a:defRPr/>
            </a:pPr>
            <a:endParaRPr lang="en-US" sz="2700">
              <a:solidFill>
                <a:prstClr val="white"/>
              </a:solidFill>
              <a:latin typeface="Calibri" panose="020F0502020204030204"/>
            </a:endParaRPr>
          </a:p>
        </p:txBody>
      </p:sp>
      <p:sp>
        <p:nvSpPr>
          <p:cNvPr id="6" name="TextBox 5">
            <a:extLst>
              <a:ext uri="{FF2B5EF4-FFF2-40B4-BE49-F238E27FC236}">
                <a16:creationId xmlns:a16="http://schemas.microsoft.com/office/drawing/2014/main" id="{313C894E-2490-E263-D402-3D7FD39E0704}"/>
              </a:ext>
            </a:extLst>
          </p:cNvPr>
          <p:cNvSpPr txBox="1"/>
          <p:nvPr/>
        </p:nvSpPr>
        <p:spPr>
          <a:xfrm>
            <a:off x="575916" y="818612"/>
            <a:ext cx="16721484" cy="1061829"/>
          </a:xfrm>
          <a:prstGeom prst="rect">
            <a:avLst/>
          </a:prstGeom>
          <a:noFill/>
        </p:spPr>
        <p:txBody>
          <a:bodyPr wrap="square" lIns="137160" tIns="68580" rIns="137160" bIns="68580" rtlCol="0" anchor="t">
            <a:spAutoFit/>
          </a:bodyPr>
          <a:lstStyle/>
          <a:p>
            <a:pPr defTabSz="1371600" eaLnBrk="1" fontAlgn="auto" hangingPunct="1">
              <a:spcBef>
                <a:spcPts val="0"/>
              </a:spcBef>
              <a:spcAft>
                <a:spcPts val="0"/>
              </a:spcAft>
              <a:defRPr/>
            </a:pPr>
            <a:r>
              <a:rPr lang="en-US" sz="6000" b="1">
                <a:solidFill>
                  <a:srgbClr val="03055E"/>
                </a:solidFill>
                <a:latin typeface="Aptos"/>
                <a:ea typeface="Calibri"/>
                <a:cs typeface="Calibri"/>
              </a:rPr>
              <a:t>Bradley – New Bridge</a:t>
            </a:r>
            <a:endParaRPr lang="en-US" sz="2400" b="1">
              <a:solidFill>
                <a:prstClr val="black"/>
              </a:solidFill>
              <a:latin typeface="Aptos" panose="020B0004020202020204" pitchFamily="34" charset="0"/>
              <a:ea typeface="Calibri"/>
              <a:cs typeface="Calibri"/>
            </a:endParaRPr>
          </a:p>
        </p:txBody>
      </p:sp>
      <p:cxnSp>
        <p:nvCxnSpPr>
          <p:cNvPr id="2" name="Straight Connector 1">
            <a:extLst>
              <a:ext uri="{FF2B5EF4-FFF2-40B4-BE49-F238E27FC236}">
                <a16:creationId xmlns:a16="http://schemas.microsoft.com/office/drawing/2014/main" id="{4368567A-3504-0371-694E-95732D1C0823}"/>
              </a:ext>
            </a:extLst>
          </p:cNvPr>
          <p:cNvCxnSpPr>
            <a:cxnSpLocks/>
          </p:cNvCxnSpPr>
          <p:nvPr/>
        </p:nvCxnSpPr>
        <p:spPr>
          <a:xfrm>
            <a:off x="-7620" y="10014152"/>
            <a:ext cx="18295620" cy="0"/>
          </a:xfrm>
          <a:prstGeom prst="line">
            <a:avLst/>
          </a:prstGeom>
          <a:ln w="101600"/>
        </p:spPr>
        <p:style>
          <a:lnRef idx="1">
            <a:schemeClr val="accent1"/>
          </a:lnRef>
          <a:fillRef idx="0">
            <a:schemeClr val="accent1"/>
          </a:fillRef>
          <a:effectRef idx="0">
            <a:schemeClr val="accent1"/>
          </a:effectRef>
          <a:fontRef idx="minor">
            <a:schemeClr val="tx1"/>
          </a:fontRef>
        </p:style>
      </p:cxnSp>
      <p:cxnSp>
        <p:nvCxnSpPr>
          <p:cNvPr id="3" name="Straight Connector 2">
            <a:extLst>
              <a:ext uri="{FF2B5EF4-FFF2-40B4-BE49-F238E27FC236}">
                <a16:creationId xmlns:a16="http://schemas.microsoft.com/office/drawing/2014/main" id="{1E73DFC4-4D84-DA43-B4D6-FE6C2256B963}"/>
              </a:ext>
            </a:extLst>
          </p:cNvPr>
          <p:cNvCxnSpPr>
            <a:cxnSpLocks/>
          </p:cNvCxnSpPr>
          <p:nvPr/>
        </p:nvCxnSpPr>
        <p:spPr>
          <a:xfrm>
            <a:off x="-7620" y="10235381"/>
            <a:ext cx="18295620" cy="0"/>
          </a:xfrm>
          <a:prstGeom prst="line">
            <a:avLst/>
          </a:prstGeom>
          <a:ln w="203200">
            <a:solidFill>
              <a:srgbClr val="03055E"/>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C6A93BEF-355C-278F-CA35-85CA79CA3FF9}"/>
              </a:ext>
            </a:extLst>
          </p:cNvPr>
          <p:cNvPicPr>
            <a:picLocks noChangeAspect="1"/>
          </p:cNvPicPr>
          <p:nvPr/>
        </p:nvPicPr>
        <p:blipFill>
          <a:blip r:embed="rId2"/>
          <a:stretch>
            <a:fillRect/>
          </a:stretch>
        </p:blipFill>
        <p:spPr>
          <a:xfrm>
            <a:off x="3909299" y="1900796"/>
            <a:ext cx="10461781" cy="7790688"/>
          </a:xfrm>
          <a:prstGeom prst="rect">
            <a:avLst/>
          </a:prstGeom>
          <a:ln>
            <a:solidFill>
              <a:srgbClr val="002060"/>
            </a:solidFill>
          </a:ln>
        </p:spPr>
      </p:pic>
      <p:pic>
        <p:nvPicPr>
          <p:cNvPr id="10" name="object 4">
            <a:extLst>
              <a:ext uri="{FF2B5EF4-FFF2-40B4-BE49-F238E27FC236}">
                <a16:creationId xmlns:a16="http://schemas.microsoft.com/office/drawing/2014/main" id="{92D5B182-8DA9-FD59-C5C8-87CB2D9F3D3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8696366"/>
            <a:ext cx="1523217" cy="16284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1678955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78357F-B5EB-49E3-E71F-90008CA38548}"/>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BABD9288-923B-D977-B4B8-A54FBAF4DE56}"/>
              </a:ext>
            </a:extLst>
          </p:cNvPr>
          <p:cNvPicPr>
            <a:picLocks noChangeAspect="1"/>
          </p:cNvPicPr>
          <p:nvPr/>
        </p:nvPicPr>
        <p:blipFill>
          <a:blip r:embed="rId2" cstate="print">
            <a:extLst>
              <a:ext uri="{28A0092B-C50C-407E-A947-70E740481C1C}">
                <a14:useLocalDpi xmlns:a14="http://schemas.microsoft.com/office/drawing/2010/main"/>
              </a:ext>
            </a:extLst>
          </a:blip>
          <a:srcRect/>
          <a:stretch/>
        </p:blipFill>
        <p:spPr>
          <a:xfrm>
            <a:off x="38102" y="0"/>
            <a:ext cx="18249899" cy="10287000"/>
          </a:xfrm>
          <a:prstGeom prst="rect">
            <a:avLst/>
          </a:prstGeom>
        </p:spPr>
      </p:pic>
      <p:sp>
        <p:nvSpPr>
          <p:cNvPr id="2" name="TextBox 1">
            <a:extLst>
              <a:ext uri="{FF2B5EF4-FFF2-40B4-BE49-F238E27FC236}">
                <a16:creationId xmlns:a16="http://schemas.microsoft.com/office/drawing/2014/main" id="{71FF6BE0-2977-086E-15BF-0E2F54C69E9B}"/>
              </a:ext>
            </a:extLst>
          </p:cNvPr>
          <p:cNvSpPr txBox="1"/>
          <p:nvPr/>
        </p:nvSpPr>
        <p:spPr>
          <a:xfrm>
            <a:off x="10355810" y="3689256"/>
            <a:ext cx="7894089" cy="3877985"/>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lIns="137160" tIns="68580" rIns="137160" bIns="68580" rtlCol="0" anchor="t">
            <a:spAutoFit/>
          </a:bodyPr>
          <a:lstStyle/>
          <a:p>
            <a:pPr algn="ctr"/>
            <a:r>
              <a:rPr lang="en-US" sz="8100" b="1">
                <a:solidFill>
                  <a:schemeClr val="bg1"/>
                </a:solidFill>
                <a:latin typeface="Aptos"/>
                <a:ea typeface="Calibri"/>
                <a:cs typeface="Calibri"/>
              </a:rPr>
              <a:t>Hill Street, </a:t>
            </a:r>
          </a:p>
          <a:p>
            <a:pPr algn="ctr"/>
            <a:r>
              <a:rPr lang="en-US" sz="8100" b="1">
                <a:solidFill>
                  <a:schemeClr val="bg1"/>
                </a:solidFill>
                <a:latin typeface="Aptos"/>
                <a:ea typeface="Calibri"/>
                <a:cs typeface="Calibri"/>
              </a:rPr>
              <a:t>CSX Railroad &amp; Burnett Avenue</a:t>
            </a:r>
          </a:p>
        </p:txBody>
      </p:sp>
      <p:pic>
        <p:nvPicPr>
          <p:cNvPr id="7" name="Picture 6">
            <a:extLst>
              <a:ext uri="{FF2B5EF4-FFF2-40B4-BE49-F238E27FC236}">
                <a16:creationId xmlns:a16="http://schemas.microsoft.com/office/drawing/2014/main" id="{35CB8C58-955F-1CFD-F44E-11F309D3D183}"/>
              </a:ext>
            </a:extLst>
          </p:cNvPr>
          <p:cNvPicPr>
            <a:picLocks noChangeAspect="1"/>
          </p:cNvPicPr>
          <p:nvPr/>
        </p:nvPicPr>
        <p:blipFill>
          <a:blip r:embed="rId3"/>
          <a:stretch>
            <a:fillRect/>
          </a:stretch>
        </p:blipFill>
        <p:spPr>
          <a:xfrm>
            <a:off x="0" y="0"/>
            <a:ext cx="10317708" cy="10287000"/>
          </a:xfrm>
          <a:prstGeom prst="rect">
            <a:avLst/>
          </a:prstGeom>
        </p:spPr>
      </p:pic>
      <p:pic>
        <p:nvPicPr>
          <p:cNvPr id="8" name="object 4">
            <a:extLst>
              <a:ext uri="{FF2B5EF4-FFF2-40B4-BE49-F238E27FC236}">
                <a16:creationId xmlns:a16="http://schemas.microsoft.com/office/drawing/2014/main" id="{4172DED2-A050-42A4-BCE5-471F4CB4798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744369" y="8658533"/>
            <a:ext cx="1523217" cy="16284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2712720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95FD9D-C042-C88C-B2AD-34EA8DE8CA51}"/>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AC355F26-004F-1294-BFE1-379403A2487E}"/>
              </a:ext>
            </a:extLst>
          </p:cNvPr>
          <p:cNvSpPr/>
          <p:nvPr/>
        </p:nvSpPr>
        <p:spPr>
          <a:xfrm>
            <a:off x="2" y="0"/>
            <a:ext cx="18288000" cy="10287000"/>
          </a:xfrm>
          <a:prstGeom prst="rect">
            <a:avLst/>
          </a:prstGeom>
          <a:gradFill>
            <a:gsLst>
              <a:gs pos="44000">
                <a:srgbClr val="F0F3FA">
                  <a:alpha val="95000"/>
                </a:srgbClr>
              </a:gs>
              <a:gs pos="0">
                <a:schemeClr val="bg1"/>
              </a:gs>
              <a:gs pos="100000">
                <a:schemeClr val="accent1">
                  <a:lumMod val="30000"/>
                  <a:lumOff val="70000"/>
                  <a:alpha val="0"/>
                </a:schemeClr>
              </a:gs>
            </a:gsLst>
            <a:lin ang="21594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371600" eaLnBrk="1" fontAlgn="auto" hangingPunct="1">
              <a:spcBef>
                <a:spcPts val="0"/>
              </a:spcBef>
              <a:spcAft>
                <a:spcPts val="0"/>
              </a:spcAft>
              <a:defRPr/>
            </a:pPr>
            <a:endParaRPr lang="en-US" sz="2700">
              <a:solidFill>
                <a:prstClr val="white"/>
              </a:solidFill>
              <a:latin typeface="Calibri" panose="020F0502020204030204"/>
            </a:endParaRPr>
          </a:p>
        </p:txBody>
      </p:sp>
      <p:sp>
        <p:nvSpPr>
          <p:cNvPr id="6" name="TextBox 5">
            <a:extLst>
              <a:ext uri="{FF2B5EF4-FFF2-40B4-BE49-F238E27FC236}">
                <a16:creationId xmlns:a16="http://schemas.microsoft.com/office/drawing/2014/main" id="{840AF291-7FC4-04B2-1A17-759F9205F779}"/>
              </a:ext>
            </a:extLst>
          </p:cNvPr>
          <p:cNvSpPr txBox="1"/>
          <p:nvPr/>
        </p:nvSpPr>
        <p:spPr>
          <a:xfrm>
            <a:off x="575916" y="818612"/>
            <a:ext cx="16721484" cy="1061829"/>
          </a:xfrm>
          <a:prstGeom prst="rect">
            <a:avLst/>
          </a:prstGeom>
          <a:noFill/>
        </p:spPr>
        <p:txBody>
          <a:bodyPr wrap="square" lIns="137160" tIns="68580" rIns="137160" bIns="68580" rtlCol="0" anchor="t">
            <a:spAutoFit/>
          </a:bodyPr>
          <a:lstStyle/>
          <a:p>
            <a:r>
              <a:rPr lang="en-US" sz="6000" b="1">
                <a:solidFill>
                  <a:srgbClr val="03055E"/>
                </a:solidFill>
                <a:latin typeface="Aptos"/>
                <a:ea typeface="Calibri"/>
                <a:cs typeface="Calibri"/>
              </a:rPr>
              <a:t>Hill/CSX/Burnett – Old Bridge</a:t>
            </a:r>
            <a:endParaRPr lang="en-US" sz="2400" b="1">
              <a:latin typeface="Aptos" panose="020B0004020202020204" pitchFamily="34" charset="0"/>
              <a:ea typeface="Calibri"/>
              <a:cs typeface="Calibri"/>
            </a:endParaRPr>
          </a:p>
        </p:txBody>
      </p:sp>
      <p:cxnSp>
        <p:nvCxnSpPr>
          <p:cNvPr id="2" name="Straight Connector 1">
            <a:extLst>
              <a:ext uri="{FF2B5EF4-FFF2-40B4-BE49-F238E27FC236}">
                <a16:creationId xmlns:a16="http://schemas.microsoft.com/office/drawing/2014/main" id="{6ED75BC5-61C9-8709-2FF4-CB92B2885F2C}"/>
              </a:ext>
            </a:extLst>
          </p:cNvPr>
          <p:cNvCxnSpPr>
            <a:cxnSpLocks/>
          </p:cNvCxnSpPr>
          <p:nvPr/>
        </p:nvCxnSpPr>
        <p:spPr>
          <a:xfrm>
            <a:off x="-7620" y="10014152"/>
            <a:ext cx="18295620" cy="0"/>
          </a:xfrm>
          <a:prstGeom prst="line">
            <a:avLst/>
          </a:prstGeom>
          <a:ln w="101600"/>
        </p:spPr>
        <p:style>
          <a:lnRef idx="1">
            <a:schemeClr val="accent1"/>
          </a:lnRef>
          <a:fillRef idx="0">
            <a:schemeClr val="accent1"/>
          </a:fillRef>
          <a:effectRef idx="0">
            <a:schemeClr val="accent1"/>
          </a:effectRef>
          <a:fontRef idx="minor">
            <a:schemeClr val="tx1"/>
          </a:fontRef>
        </p:style>
      </p:cxnSp>
      <p:cxnSp>
        <p:nvCxnSpPr>
          <p:cNvPr id="3" name="Straight Connector 2">
            <a:extLst>
              <a:ext uri="{FF2B5EF4-FFF2-40B4-BE49-F238E27FC236}">
                <a16:creationId xmlns:a16="http://schemas.microsoft.com/office/drawing/2014/main" id="{1E21561C-246A-B8C5-052E-BA28D4246128}"/>
              </a:ext>
            </a:extLst>
          </p:cNvPr>
          <p:cNvCxnSpPr>
            <a:cxnSpLocks/>
          </p:cNvCxnSpPr>
          <p:nvPr/>
        </p:nvCxnSpPr>
        <p:spPr>
          <a:xfrm>
            <a:off x="-7620" y="10235381"/>
            <a:ext cx="18295620" cy="0"/>
          </a:xfrm>
          <a:prstGeom prst="line">
            <a:avLst/>
          </a:prstGeom>
          <a:ln w="203200">
            <a:solidFill>
              <a:srgbClr val="03055E"/>
            </a:solidFill>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7C285411-92CF-83E5-A4AA-04D9916176A8}"/>
              </a:ext>
            </a:extLst>
          </p:cNvPr>
          <p:cNvPicPr>
            <a:picLocks noChangeAspect="1"/>
          </p:cNvPicPr>
          <p:nvPr/>
        </p:nvPicPr>
        <p:blipFill>
          <a:blip r:embed="rId2" cstate="hqprint">
            <a:extLst>
              <a:ext uri="{28A0092B-C50C-407E-A947-70E740481C1C}">
                <a14:useLocalDpi xmlns:a14="http://schemas.microsoft.com/office/drawing/2010/main"/>
              </a:ext>
            </a:extLst>
          </a:blip>
          <a:srcRect/>
          <a:stretch>
            <a:fillRect/>
          </a:stretch>
        </p:blipFill>
        <p:spPr>
          <a:xfrm>
            <a:off x="2712804" y="1880441"/>
            <a:ext cx="12854771" cy="7790030"/>
          </a:xfrm>
          <a:prstGeom prst="rect">
            <a:avLst/>
          </a:prstGeom>
          <a:ln>
            <a:solidFill>
              <a:srgbClr val="03055E"/>
            </a:solidFill>
          </a:ln>
          <a:effectLst/>
        </p:spPr>
      </p:pic>
      <p:pic>
        <p:nvPicPr>
          <p:cNvPr id="5" name="object 4">
            <a:extLst>
              <a:ext uri="{FF2B5EF4-FFF2-40B4-BE49-F238E27FC236}">
                <a16:creationId xmlns:a16="http://schemas.microsoft.com/office/drawing/2014/main" id="{B3578E0E-097B-F0CB-B8B4-5B08B299A34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8696366"/>
            <a:ext cx="1523217" cy="16284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1546076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B31E27-4242-C0B2-0B7A-2C7072D43A49}"/>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93584E87-1071-0A1E-F6EE-3A00448A0C6F}"/>
              </a:ext>
            </a:extLst>
          </p:cNvPr>
          <p:cNvSpPr/>
          <p:nvPr/>
        </p:nvSpPr>
        <p:spPr>
          <a:xfrm>
            <a:off x="2" y="0"/>
            <a:ext cx="18288000" cy="10287000"/>
          </a:xfrm>
          <a:prstGeom prst="rect">
            <a:avLst/>
          </a:prstGeom>
          <a:gradFill>
            <a:gsLst>
              <a:gs pos="44000">
                <a:srgbClr val="F0F3FA">
                  <a:alpha val="95000"/>
                </a:srgbClr>
              </a:gs>
              <a:gs pos="0">
                <a:schemeClr val="bg1"/>
              </a:gs>
              <a:gs pos="100000">
                <a:schemeClr val="accent1">
                  <a:lumMod val="30000"/>
                  <a:lumOff val="70000"/>
                  <a:alpha val="0"/>
                </a:schemeClr>
              </a:gs>
            </a:gsLst>
            <a:lin ang="21594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371600" eaLnBrk="1" fontAlgn="auto" hangingPunct="1">
              <a:spcBef>
                <a:spcPts val="0"/>
              </a:spcBef>
              <a:spcAft>
                <a:spcPts val="0"/>
              </a:spcAft>
              <a:defRPr/>
            </a:pPr>
            <a:endParaRPr lang="en-US" sz="2700">
              <a:solidFill>
                <a:prstClr val="white"/>
              </a:solidFill>
              <a:latin typeface="Calibri" panose="020F0502020204030204"/>
            </a:endParaRPr>
          </a:p>
        </p:txBody>
      </p:sp>
      <p:sp>
        <p:nvSpPr>
          <p:cNvPr id="6" name="TextBox 5">
            <a:extLst>
              <a:ext uri="{FF2B5EF4-FFF2-40B4-BE49-F238E27FC236}">
                <a16:creationId xmlns:a16="http://schemas.microsoft.com/office/drawing/2014/main" id="{4D372A3A-2150-A287-A881-151626C010A7}"/>
              </a:ext>
            </a:extLst>
          </p:cNvPr>
          <p:cNvSpPr txBox="1"/>
          <p:nvPr/>
        </p:nvSpPr>
        <p:spPr>
          <a:xfrm>
            <a:off x="575916" y="818612"/>
            <a:ext cx="16721484" cy="1061829"/>
          </a:xfrm>
          <a:prstGeom prst="rect">
            <a:avLst/>
          </a:prstGeom>
          <a:noFill/>
        </p:spPr>
        <p:txBody>
          <a:bodyPr wrap="square" lIns="137160" tIns="68580" rIns="137160" bIns="68580" rtlCol="0" anchor="t">
            <a:spAutoFit/>
          </a:bodyPr>
          <a:lstStyle/>
          <a:p>
            <a:pPr defTabSz="1371600" eaLnBrk="1" fontAlgn="auto" hangingPunct="1">
              <a:spcBef>
                <a:spcPts val="0"/>
              </a:spcBef>
              <a:spcAft>
                <a:spcPts val="0"/>
              </a:spcAft>
              <a:defRPr/>
            </a:pPr>
            <a:r>
              <a:rPr lang="en-US" sz="6000" b="1">
                <a:solidFill>
                  <a:srgbClr val="03055E"/>
                </a:solidFill>
                <a:latin typeface="Aptos"/>
                <a:ea typeface="Calibri"/>
                <a:cs typeface="Calibri"/>
              </a:rPr>
              <a:t>Hill/CSX/Burnett – Closure</a:t>
            </a:r>
            <a:endParaRPr lang="en-US" sz="2400" b="1">
              <a:solidFill>
                <a:prstClr val="black"/>
              </a:solidFill>
              <a:latin typeface="Aptos" panose="020B0004020202020204" pitchFamily="34" charset="0"/>
              <a:ea typeface="Calibri"/>
              <a:cs typeface="Calibri"/>
            </a:endParaRPr>
          </a:p>
        </p:txBody>
      </p:sp>
      <p:cxnSp>
        <p:nvCxnSpPr>
          <p:cNvPr id="2" name="Straight Connector 1">
            <a:extLst>
              <a:ext uri="{FF2B5EF4-FFF2-40B4-BE49-F238E27FC236}">
                <a16:creationId xmlns:a16="http://schemas.microsoft.com/office/drawing/2014/main" id="{2D7C4128-0471-CB00-C8A8-AADC453A84E1}"/>
              </a:ext>
            </a:extLst>
          </p:cNvPr>
          <p:cNvCxnSpPr>
            <a:cxnSpLocks/>
          </p:cNvCxnSpPr>
          <p:nvPr/>
        </p:nvCxnSpPr>
        <p:spPr>
          <a:xfrm>
            <a:off x="-7620" y="10014152"/>
            <a:ext cx="18295620" cy="0"/>
          </a:xfrm>
          <a:prstGeom prst="line">
            <a:avLst/>
          </a:prstGeom>
          <a:ln w="101600"/>
        </p:spPr>
        <p:style>
          <a:lnRef idx="1">
            <a:schemeClr val="accent1"/>
          </a:lnRef>
          <a:fillRef idx="0">
            <a:schemeClr val="accent1"/>
          </a:fillRef>
          <a:effectRef idx="0">
            <a:schemeClr val="accent1"/>
          </a:effectRef>
          <a:fontRef idx="minor">
            <a:schemeClr val="tx1"/>
          </a:fontRef>
        </p:style>
      </p:cxnSp>
      <p:cxnSp>
        <p:nvCxnSpPr>
          <p:cNvPr id="3" name="Straight Connector 2">
            <a:extLst>
              <a:ext uri="{FF2B5EF4-FFF2-40B4-BE49-F238E27FC236}">
                <a16:creationId xmlns:a16="http://schemas.microsoft.com/office/drawing/2014/main" id="{50A9AAAD-56AD-7E35-E9C7-566B7380758D}"/>
              </a:ext>
            </a:extLst>
          </p:cNvPr>
          <p:cNvCxnSpPr>
            <a:cxnSpLocks/>
          </p:cNvCxnSpPr>
          <p:nvPr/>
        </p:nvCxnSpPr>
        <p:spPr>
          <a:xfrm>
            <a:off x="-7620" y="10235381"/>
            <a:ext cx="18295620" cy="0"/>
          </a:xfrm>
          <a:prstGeom prst="line">
            <a:avLst/>
          </a:prstGeom>
          <a:ln w="203200">
            <a:solidFill>
              <a:srgbClr val="03055E"/>
            </a:solidFill>
          </a:ln>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173FC557-FF68-592A-3C41-CBD9090ECABF}"/>
              </a:ext>
            </a:extLst>
          </p:cNvPr>
          <p:cNvPicPr>
            <a:picLocks noChangeAspect="1"/>
          </p:cNvPicPr>
          <p:nvPr/>
        </p:nvPicPr>
        <p:blipFill>
          <a:blip r:embed="rId2"/>
          <a:stretch>
            <a:fillRect/>
          </a:stretch>
        </p:blipFill>
        <p:spPr>
          <a:xfrm>
            <a:off x="3937565" y="1880441"/>
            <a:ext cx="10405250" cy="7790688"/>
          </a:xfrm>
          <a:prstGeom prst="rect">
            <a:avLst/>
          </a:prstGeom>
          <a:ln>
            <a:solidFill>
              <a:srgbClr val="03055E"/>
            </a:solidFill>
          </a:ln>
        </p:spPr>
      </p:pic>
      <p:pic>
        <p:nvPicPr>
          <p:cNvPr id="8" name="object 4">
            <a:extLst>
              <a:ext uri="{FF2B5EF4-FFF2-40B4-BE49-F238E27FC236}">
                <a16:creationId xmlns:a16="http://schemas.microsoft.com/office/drawing/2014/main" id="{0F497BCB-5C63-6F30-0121-70A6AFAECAC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8696366"/>
            <a:ext cx="1523217" cy="16284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174164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1532EE-8F0F-4669-AAF8-772757971805}"/>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28C9DD14-536D-7A1D-352A-2C466D8120A4}"/>
              </a:ext>
            </a:extLst>
          </p:cNvPr>
          <p:cNvSpPr/>
          <p:nvPr/>
        </p:nvSpPr>
        <p:spPr>
          <a:xfrm>
            <a:off x="2" y="0"/>
            <a:ext cx="18288000" cy="10287000"/>
          </a:xfrm>
          <a:prstGeom prst="rect">
            <a:avLst/>
          </a:prstGeom>
          <a:gradFill>
            <a:gsLst>
              <a:gs pos="44000">
                <a:srgbClr val="F0F3FA">
                  <a:alpha val="95000"/>
                </a:srgbClr>
              </a:gs>
              <a:gs pos="0">
                <a:schemeClr val="bg1"/>
              </a:gs>
              <a:gs pos="100000">
                <a:schemeClr val="accent1">
                  <a:lumMod val="30000"/>
                  <a:lumOff val="70000"/>
                  <a:alpha val="0"/>
                </a:schemeClr>
              </a:gs>
            </a:gsLst>
            <a:lin ang="21594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371600" eaLnBrk="1" fontAlgn="auto" hangingPunct="1">
              <a:spcBef>
                <a:spcPts val="0"/>
              </a:spcBef>
              <a:spcAft>
                <a:spcPts val="0"/>
              </a:spcAft>
              <a:defRPr/>
            </a:pPr>
            <a:endParaRPr lang="en-US" sz="2700">
              <a:solidFill>
                <a:prstClr val="white"/>
              </a:solidFill>
              <a:latin typeface="Calibri" panose="020F0502020204030204"/>
            </a:endParaRPr>
          </a:p>
        </p:txBody>
      </p:sp>
      <p:sp>
        <p:nvSpPr>
          <p:cNvPr id="6" name="TextBox 5">
            <a:extLst>
              <a:ext uri="{FF2B5EF4-FFF2-40B4-BE49-F238E27FC236}">
                <a16:creationId xmlns:a16="http://schemas.microsoft.com/office/drawing/2014/main" id="{D902FD3F-6CE9-D983-9E93-21018CC0D225}"/>
              </a:ext>
            </a:extLst>
          </p:cNvPr>
          <p:cNvSpPr txBox="1"/>
          <p:nvPr/>
        </p:nvSpPr>
        <p:spPr>
          <a:xfrm>
            <a:off x="575916" y="818612"/>
            <a:ext cx="16721484" cy="1061829"/>
          </a:xfrm>
          <a:prstGeom prst="rect">
            <a:avLst/>
          </a:prstGeom>
          <a:noFill/>
        </p:spPr>
        <p:txBody>
          <a:bodyPr wrap="square" lIns="137160" tIns="68580" rIns="137160" bIns="68580" rtlCol="0" anchor="t">
            <a:spAutoFit/>
          </a:bodyPr>
          <a:lstStyle/>
          <a:p>
            <a:pPr defTabSz="1371600" eaLnBrk="1" fontAlgn="auto" hangingPunct="1">
              <a:spcBef>
                <a:spcPts val="0"/>
              </a:spcBef>
              <a:spcAft>
                <a:spcPts val="0"/>
              </a:spcAft>
              <a:defRPr/>
            </a:pPr>
            <a:r>
              <a:rPr lang="en-US" sz="6000" b="1">
                <a:solidFill>
                  <a:srgbClr val="03055E"/>
                </a:solidFill>
                <a:latin typeface="Aptos"/>
                <a:ea typeface="Calibri"/>
                <a:cs typeface="Calibri"/>
              </a:rPr>
              <a:t>Hill/CSX/Burnett – Closure</a:t>
            </a:r>
            <a:endParaRPr lang="en-US" sz="2400" b="1">
              <a:solidFill>
                <a:prstClr val="black"/>
              </a:solidFill>
              <a:latin typeface="Aptos" panose="020B0004020202020204" pitchFamily="34" charset="0"/>
              <a:ea typeface="Calibri"/>
              <a:cs typeface="Calibri"/>
            </a:endParaRPr>
          </a:p>
        </p:txBody>
      </p:sp>
      <p:cxnSp>
        <p:nvCxnSpPr>
          <p:cNvPr id="2" name="Straight Connector 1">
            <a:extLst>
              <a:ext uri="{FF2B5EF4-FFF2-40B4-BE49-F238E27FC236}">
                <a16:creationId xmlns:a16="http://schemas.microsoft.com/office/drawing/2014/main" id="{05F46A14-2EF5-6892-3B62-41B60378732C}"/>
              </a:ext>
            </a:extLst>
          </p:cNvPr>
          <p:cNvCxnSpPr>
            <a:cxnSpLocks/>
          </p:cNvCxnSpPr>
          <p:nvPr/>
        </p:nvCxnSpPr>
        <p:spPr>
          <a:xfrm>
            <a:off x="-7620" y="10014152"/>
            <a:ext cx="18295620" cy="0"/>
          </a:xfrm>
          <a:prstGeom prst="line">
            <a:avLst/>
          </a:prstGeom>
          <a:ln w="101600"/>
        </p:spPr>
        <p:style>
          <a:lnRef idx="1">
            <a:schemeClr val="accent1"/>
          </a:lnRef>
          <a:fillRef idx="0">
            <a:schemeClr val="accent1"/>
          </a:fillRef>
          <a:effectRef idx="0">
            <a:schemeClr val="accent1"/>
          </a:effectRef>
          <a:fontRef idx="minor">
            <a:schemeClr val="tx1"/>
          </a:fontRef>
        </p:style>
      </p:cxnSp>
      <p:cxnSp>
        <p:nvCxnSpPr>
          <p:cNvPr id="3" name="Straight Connector 2">
            <a:extLst>
              <a:ext uri="{FF2B5EF4-FFF2-40B4-BE49-F238E27FC236}">
                <a16:creationId xmlns:a16="http://schemas.microsoft.com/office/drawing/2014/main" id="{0DBEE65E-4189-DE84-93A2-ED038A22884F}"/>
              </a:ext>
            </a:extLst>
          </p:cNvPr>
          <p:cNvCxnSpPr>
            <a:cxnSpLocks/>
          </p:cNvCxnSpPr>
          <p:nvPr/>
        </p:nvCxnSpPr>
        <p:spPr>
          <a:xfrm>
            <a:off x="-7620" y="10235381"/>
            <a:ext cx="18295620" cy="0"/>
          </a:xfrm>
          <a:prstGeom prst="line">
            <a:avLst/>
          </a:prstGeom>
          <a:ln w="203200">
            <a:solidFill>
              <a:srgbClr val="03055E"/>
            </a:solidFill>
          </a:ln>
        </p:spPr>
        <p:style>
          <a:lnRef idx="1">
            <a:schemeClr val="accent1"/>
          </a:lnRef>
          <a:fillRef idx="0">
            <a:schemeClr val="accent1"/>
          </a:fillRef>
          <a:effectRef idx="0">
            <a:schemeClr val="accent1"/>
          </a:effectRef>
          <a:fontRef idx="minor">
            <a:schemeClr val="tx1"/>
          </a:fontRef>
        </p:style>
      </p:cxnSp>
      <p:pic>
        <p:nvPicPr>
          <p:cNvPr id="5" name="object 4">
            <a:extLst>
              <a:ext uri="{FF2B5EF4-FFF2-40B4-BE49-F238E27FC236}">
                <a16:creationId xmlns:a16="http://schemas.microsoft.com/office/drawing/2014/main" id="{58AFA208-1D1E-2AF6-BD85-BEB403D7B2B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8696366"/>
            <a:ext cx="1523217" cy="16284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8">
            <a:extLst>
              <a:ext uri="{FF2B5EF4-FFF2-40B4-BE49-F238E27FC236}">
                <a16:creationId xmlns:a16="http://schemas.microsoft.com/office/drawing/2014/main" id="{612FDE68-7A88-DB9D-D47C-95E5CD93CA91}"/>
              </a:ext>
            </a:extLst>
          </p:cNvPr>
          <p:cNvPicPr>
            <a:picLocks noChangeAspect="1"/>
          </p:cNvPicPr>
          <p:nvPr/>
        </p:nvPicPr>
        <p:blipFill>
          <a:blip r:embed="rId3"/>
          <a:stretch>
            <a:fillRect/>
          </a:stretch>
        </p:blipFill>
        <p:spPr>
          <a:xfrm>
            <a:off x="3911482" y="1880441"/>
            <a:ext cx="10457416" cy="7790688"/>
          </a:xfrm>
          <a:prstGeom prst="rect">
            <a:avLst/>
          </a:prstGeom>
          <a:ln>
            <a:solidFill>
              <a:srgbClr val="002060"/>
            </a:solidFill>
          </a:ln>
        </p:spPr>
      </p:pic>
    </p:spTree>
    <p:extLst>
      <p:ext uri="{BB962C8B-B14F-4D97-AF65-F5344CB8AC3E}">
        <p14:creationId xmlns:p14="http://schemas.microsoft.com/office/powerpoint/2010/main" val="100619556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1B423A-6EAD-5B00-7D35-4DD9564E6307}"/>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746D2158-B1A1-312E-9F20-AAEFDC5656B2}"/>
              </a:ext>
            </a:extLst>
          </p:cNvPr>
          <p:cNvPicPr>
            <a:picLocks noChangeAspect="1"/>
          </p:cNvPicPr>
          <p:nvPr/>
        </p:nvPicPr>
        <p:blipFill>
          <a:blip r:embed="rId2" cstate="print">
            <a:extLst>
              <a:ext uri="{28A0092B-C50C-407E-A947-70E740481C1C}">
                <a14:useLocalDpi xmlns:a14="http://schemas.microsoft.com/office/drawing/2010/main"/>
              </a:ext>
            </a:extLst>
          </a:blip>
          <a:srcRect/>
          <a:stretch/>
        </p:blipFill>
        <p:spPr>
          <a:xfrm>
            <a:off x="38102" y="0"/>
            <a:ext cx="18249899" cy="10287000"/>
          </a:xfrm>
          <a:prstGeom prst="rect">
            <a:avLst/>
          </a:prstGeom>
        </p:spPr>
      </p:pic>
      <p:sp>
        <p:nvSpPr>
          <p:cNvPr id="2" name="TextBox 1">
            <a:extLst>
              <a:ext uri="{FF2B5EF4-FFF2-40B4-BE49-F238E27FC236}">
                <a16:creationId xmlns:a16="http://schemas.microsoft.com/office/drawing/2014/main" id="{624E4472-94FF-5175-23DE-8DF1C0CA7DD1}"/>
              </a:ext>
            </a:extLst>
          </p:cNvPr>
          <p:cNvSpPr txBox="1"/>
          <p:nvPr/>
        </p:nvSpPr>
        <p:spPr>
          <a:xfrm>
            <a:off x="10448918" y="3827756"/>
            <a:ext cx="7767965" cy="2631490"/>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lIns="137160" tIns="68580" rIns="137160" bIns="68580" rtlCol="0" anchor="t">
            <a:spAutoFit/>
          </a:bodyPr>
          <a:lstStyle/>
          <a:p>
            <a:pPr algn="ctr"/>
            <a:r>
              <a:rPr lang="en-US" sz="8100" b="1">
                <a:solidFill>
                  <a:schemeClr val="bg1"/>
                </a:solidFill>
                <a:latin typeface="Aptos"/>
                <a:ea typeface="Calibri"/>
                <a:cs typeface="Calibri"/>
              </a:rPr>
              <a:t>Kentucky &amp; Brook Streets</a:t>
            </a:r>
          </a:p>
        </p:txBody>
      </p:sp>
      <p:pic>
        <p:nvPicPr>
          <p:cNvPr id="6" name="Picture 5">
            <a:extLst>
              <a:ext uri="{FF2B5EF4-FFF2-40B4-BE49-F238E27FC236}">
                <a16:creationId xmlns:a16="http://schemas.microsoft.com/office/drawing/2014/main" id="{FF952A51-BF98-1B09-8264-775CD37A660A}"/>
              </a:ext>
            </a:extLst>
          </p:cNvPr>
          <p:cNvPicPr>
            <a:picLocks noChangeAspect="1"/>
          </p:cNvPicPr>
          <p:nvPr/>
        </p:nvPicPr>
        <p:blipFill>
          <a:blip r:embed="rId3"/>
          <a:stretch>
            <a:fillRect/>
          </a:stretch>
        </p:blipFill>
        <p:spPr>
          <a:xfrm>
            <a:off x="38102" y="0"/>
            <a:ext cx="10410816" cy="10287000"/>
          </a:xfrm>
          <a:prstGeom prst="rect">
            <a:avLst/>
          </a:prstGeom>
        </p:spPr>
      </p:pic>
      <p:pic>
        <p:nvPicPr>
          <p:cNvPr id="5" name="object 4">
            <a:extLst>
              <a:ext uri="{FF2B5EF4-FFF2-40B4-BE49-F238E27FC236}">
                <a16:creationId xmlns:a16="http://schemas.microsoft.com/office/drawing/2014/main" id="{0890DFE0-28C8-8E84-9942-257B4F1B4EC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744369" y="8658533"/>
            <a:ext cx="1523217" cy="16284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1468394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B6D923-AE5D-3CF5-CE94-A9CC241D6A7E}"/>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00C2361C-7BD8-C4EE-208B-E7BE7CFED675}"/>
              </a:ext>
            </a:extLst>
          </p:cNvPr>
          <p:cNvSpPr/>
          <p:nvPr/>
        </p:nvSpPr>
        <p:spPr>
          <a:xfrm>
            <a:off x="2" y="0"/>
            <a:ext cx="18288000" cy="10287000"/>
          </a:xfrm>
          <a:prstGeom prst="rect">
            <a:avLst/>
          </a:prstGeom>
          <a:gradFill>
            <a:gsLst>
              <a:gs pos="44000">
                <a:srgbClr val="F0F3FA">
                  <a:alpha val="95000"/>
                </a:srgbClr>
              </a:gs>
              <a:gs pos="0">
                <a:schemeClr val="bg1"/>
              </a:gs>
              <a:gs pos="100000">
                <a:schemeClr val="accent1">
                  <a:lumMod val="30000"/>
                  <a:lumOff val="70000"/>
                  <a:alpha val="0"/>
                </a:schemeClr>
              </a:gs>
            </a:gsLst>
            <a:lin ang="21594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371600" eaLnBrk="1" fontAlgn="auto" hangingPunct="1">
              <a:spcBef>
                <a:spcPts val="0"/>
              </a:spcBef>
              <a:spcAft>
                <a:spcPts val="0"/>
              </a:spcAft>
              <a:defRPr/>
            </a:pPr>
            <a:endParaRPr lang="en-US" sz="2700">
              <a:solidFill>
                <a:prstClr val="white"/>
              </a:solidFill>
              <a:latin typeface="Calibri" panose="020F0502020204030204"/>
            </a:endParaRPr>
          </a:p>
        </p:txBody>
      </p:sp>
      <p:sp>
        <p:nvSpPr>
          <p:cNvPr id="6" name="TextBox 5">
            <a:extLst>
              <a:ext uri="{FF2B5EF4-FFF2-40B4-BE49-F238E27FC236}">
                <a16:creationId xmlns:a16="http://schemas.microsoft.com/office/drawing/2014/main" id="{1909F5C0-C14E-453C-D326-35399520A173}"/>
              </a:ext>
            </a:extLst>
          </p:cNvPr>
          <p:cNvSpPr txBox="1"/>
          <p:nvPr/>
        </p:nvSpPr>
        <p:spPr>
          <a:xfrm>
            <a:off x="575916" y="818612"/>
            <a:ext cx="16721484" cy="1061829"/>
          </a:xfrm>
          <a:prstGeom prst="rect">
            <a:avLst/>
          </a:prstGeom>
          <a:noFill/>
        </p:spPr>
        <p:txBody>
          <a:bodyPr wrap="square" lIns="137160" tIns="68580" rIns="137160" bIns="68580" rtlCol="0" anchor="t">
            <a:spAutoFit/>
          </a:bodyPr>
          <a:lstStyle/>
          <a:p>
            <a:r>
              <a:rPr lang="en-US" sz="6000" b="1">
                <a:solidFill>
                  <a:srgbClr val="03055E"/>
                </a:solidFill>
                <a:latin typeface="Aptos"/>
                <a:ea typeface="Calibri"/>
                <a:cs typeface="Calibri"/>
              </a:rPr>
              <a:t>Kentucky/Brook – Closure</a:t>
            </a:r>
            <a:endParaRPr lang="en-US" sz="2400" b="1">
              <a:latin typeface="Aptos" panose="020B0004020202020204" pitchFamily="34" charset="0"/>
              <a:ea typeface="Calibri"/>
              <a:cs typeface="Calibri"/>
            </a:endParaRPr>
          </a:p>
        </p:txBody>
      </p:sp>
      <p:cxnSp>
        <p:nvCxnSpPr>
          <p:cNvPr id="2" name="Straight Connector 1">
            <a:extLst>
              <a:ext uri="{FF2B5EF4-FFF2-40B4-BE49-F238E27FC236}">
                <a16:creationId xmlns:a16="http://schemas.microsoft.com/office/drawing/2014/main" id="{099871D3-7AEC-F383-AA30-A2C082CB81C0}"/>
              </a:ext>
            </a:extLst>
          </p:cNvPr>
          <p:cNvCxnSpPr>
            <a:cxnSpLocks/>
          </p:cNvCxnSpPr>
          <p:nvPr/>
        </p:nvCxnSpPr>
        <p:spPr>
          <a:xfrm>
            <a:off x="-7620" y="10014152"/>
            <a:ext cx="18295620" cy="0"/>
          </a:xfrm>
          <a:prstGeom prst="line">
            <a:avLst/>
          </a:prstGeom>
          <a:ln w="101600"/>
        </p:spPr>
        <p:style>
          <a:lnRef idx="1">
            <a:schemeClr val="accent1"/>
          </a:lnRef>
          <a:fillRef idx="0">
            <a:schemeClr val="accent1"/>
          </a:fillRef>
          <a:effectRef idx="0">
            <a:schemeClr val="accent1"/>
          </a:effectRef>
          <a:fontRef idx="minor">
            <a:schemeClr val="tx1"/>
          </a:fontRef>
        </p:style>
      </p:cxnSp>
      <p:cxnSp>
        <p:nvCxnSpPr>
          <p:cNvPr id="3" name="Straight Connector 2">
            <a:extLst>
              <a:ext uri="{FF2B5EF4-FFF2-40B4-BE49-F238E27FC236}">
                <a16:creationId xmlns:a16="http://schemas.microsoft.com/office/drawing/2014/main" id="{15A1B31B-8278-EE3E-B38E-8A63345F31BA}"/>
              </a:ext>
            </a:extLst>
          </p:cNvPr>
          <p:cNvCxnSpPr>
            <a:cxnSpLocks/>
          </p:cNvCxnSpPr>
          <p:nvPr/>
        </p:nvCxnSpPr>
        <p:spPr>
          <a:xfrm>
            <a:off x="-7620" y="10235381"/>
            <a:ext cx="18295620" cy="0"/>
          </a:xfrm>
          <a:prstGeom prst="line">
            <a:avLst/>
          </a:prstGeom>
          <a:ln w="203200">
            <a:solidFill>
              <a:srgbClr val="03055E"/>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55F5EF7C-A967-3564-D7D2-AFF89B4B359A}"/>
              </a:ext>
            </a:extLst>
          </p:cNvPr>
          <p:cNvPicPr>
            <a:picLocks noChangeAspect="1"/>
          </p:cNvPicPr>
          <p:nvPr/>
        </p:nvPicPr>
        <p:blipFill>
          <a:blip r:embed="rId3"/>
          <a:stretch>
            <a:fillRect/>
          </a:stretch>
        </p:blipFill>
        <p:spPr>
          <a:xfrm>
            <a:off x="3964004" y="1880441"/>
            <a:ext cx="10352372" cy="7790688"/>
          </a:xfrm>
          <a:prstGeom prst="rect">
            <a:avLst/>
          </a:prstGeom>
          <a:ln>
            <a:solidFill>
              <a:srgbClr val="03055E"/>
            </a:solidFill>
          </a:ln>
        </p:spPr>
      </p:pic>
      <p:pic>
        <p:nvPicPr>
          <p:cNvPr id="8" name="object 4">
            <a:extLst>
              <a:ext uri="{FF2B5EF4-FFF2-40B4-BE49-F238E27FC236}">
                <a16:creationId xmlns:a16="http://schemas.microsoft.com/office/drawing/2014/main" id="{21A487A4-E6E6-0E2E-5C4A-41F4D51CE43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8696366"/>
            <a:ext cx="1523217" cy="16284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6749094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421753-FCAB-97A6-98DA-DCA1C533E149}"/>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FD448340-8120-D5FD-2687-7A689D3916BA}"/>
              </a:ext>
            </a:extLst>
          </p:cNvPr>
          <p:cNvSpPr/>
          <p:nvPr/>
        </p:nvSpPr>
        <p:spPr>
          <a:xfrm>
            <a:off x="2" y="0"/>
            <a:ext cx="18288000" cy="10287000"/>
          </a:xfrm>
          <a:prstGeom prst="rect">
            <a:avLst/>
          </a:prstGeom>
          <a:gradFill>
            <a:gsLst>
              <a:gs pos="44000">
                <a:srgbClr val="F0F3FA">
                  <a:alpha val="95000"/>
                </a:srgbClr>
              </a:gs>
              <a:gs pos="0">
                <a:schemeClr val="bg1"/>
              </a:gs>
              <a:gs pos="100000">
                <a:schemeClr val="accent1">
                  <a:lumMod val="30000"/>
                  <a:lumOff val="70000"/>
                  <a:alpha val="0"/>
                </a:schemeClr>
              </a:gs>
            </a:gsLst>
            <a:lin ang="21594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371600" eaLnBrk="1" fontAlgn="auto" hangingPunct="1">
              <a:spcBef>
                <a:spcPts val="0"/>
              </a:spcBef>
              <a:spcAft>
                <a:spcPts val="0"/>
              </a:spcAft>
              <a:defRPr/>
            </a:pPr>
            <a:endParaRPr lang="en-US" sz="2700">
              <a:solidFill>
                <a:prstClr val="white"/>
              </a:solidFill>
              <a:latin typeface="Calibri" panose="020F0502020204030204"/>
            </a:endParaRPr>
          </a:p>
        </p:txBody>
      </p:sp>
      <p:sp>
        <p:nvSpPr>
          <p:cNvPr id="6" name="TextBox 5">
            <a:extLst>
              <a:ext uri="{FF2B5EF4-FFF2-40B4-BE49-F238E27FC236}">
                <a16:creationId xmlns:a16="http://schemas.microsoft.com/office/drawing/2014/main" id="{66E67C2A-0CF1-E47B-E94F-F22F291656EF}"/>
              </a:ext>
            </a:extLst>
          </p:cNvPr>
          <p:cNvSpPr txBox="1"/>
          <p:nvPr/>
        </p:nvSpPr>
        <p:spPr>
          <a:xfrm>
            <a:off x="575916" y="818612"/>
            <a:ext cx="16721484" cy="1061829"/>
          </a:xfrm>
          <a:prstGeom prst="rect">
            <a:avLst/>
          </a:prstGeom>
          <a:noFill/>
        </p:spPr>
        <p:txBody>
          <a:bodyPr wrap="square" lIns="137160" tIns="68580" rIns="137160" bIns="68580" rtlCol="0" anchor="t">
            <a:spAutoFit/>
          </a:bodyPr>
          <a:lstStyle/>
          <a:p>
            <a:pPr defTabSz="1371600" eaLnBrk="1" fontAlgn="auto" hangingPunct="1">
              <a:spcBef>
                <a:spcPts val="0"/>
              </a:spcBef>
              <a:spcAft>
                <a:spcPts val="0"/>
              </a:spcAft>
              <a:defRPr/>
            </a:pPr>
            <a:r>
              <a:rPr lang="en-US" sz="6000" b="1">
                <a:solidFill>
                  <a:srgbClr val="03055E"/>
                </a:solidFill>
                <a:latin typeface="Aptos"/>
                <a:ea typeface="Calibri"/>
                <a:cs typeface="Calibri"/>
              </a:rPr>
              <a:t>Kentucky/Brook – Closure</a:t>
            </a:r>
            <a:endParaRPr lang="en-US" sz="2400" b="1">
              <a:solidFill>
                <a:prstClr val="black"/>
              </a:solidFill>
              <a:latin typeface="Aptos" panose="020B0004020202020204" pitchFamily="34" charset="0"/>
              <a:ea typeface="Calibri"/>
              <a:cs typeface="Calibri"/>
            </a:endParaRPr>
          </a:p>
        </p:txBody>
      </p:sp>
      <p:cxnSp>
        <p:nvCxnSpPr>
          <p:cNvPr id="2" name="Straight Connector 1">
            <a:extLst>
              <a:ext uri="{FF2B5EF4-FFF2-40B4-BE49-F238E27FC236}">
                <a16:creationId xmlns:a16="http://schemas.microsoft.com/office/drawing/2014/main" id="{4BF2B40B-08EA-EF0D-C94E-D877C80779CB}"/>
              </a:ext>
            </a:extLst>
          </p:cNvPr>
          <p:cNvCxnSpPr>
            <a:cxnSpLocks/>
          </p:cNvCxnSpPr>
          <p:nvPr/>
        </p:nvCxnSpPr>
        <p:spPr>
          <a:xfrm>
            <a:off x="-7620" y="10014152"/>
            <a:ext cx="18295620" cy="0"/>
          </a:xfrm>
          <a:prstGeom prst="line">
            <a:avLst/>
          </a:prstGeom>
          <a:ln w="101600"/>
        </p:spPr>
        <p:style>
          <a:lnRef idx="1">
            <a:schemeClr val="accent1"/>
          </a:lnRef>
          <a:fillRef idx="0">
            <a:schemeClr val="accent1"/>
          </a:fillRef>
          <a:effectRef idx="0">
            <a:schemeClr val="accent1"/>
          </a:effectRef>
          <a:fontRef idx="minor">
            <a:schemeClr val="tx1"/>
          </a:fontRef>
        </p:style>
      </p:cxnSp>
      <p:cxnSp>
        <p:nvCxnSpPr>
          <p:cNvPr id="3" name="Straight Connector 2">
            <a:extLst>
              <a:ext uri="{FF2B5EF4-FFF2-40B4-BE49-F238E27FC236}">
                <a16:creationId xmlns:a16="http://schemas.microsoft.com/office/drawing/2014/main" id="{C17E2EB1-0529-5638-BCB1-9CDD69B0D60D}"/>
              </a:ext>
            </a:extLst>
          </p:cNvPr>
          <p:cNvCxnSpPr>
            <a:cxnSpLocks/>
          </p:cNvCxnSpPr>
          <p:nvPr/>
        </p:nvCxnSpPr>
        <p:spPr>
          <a:xfrm>
            <a:off x="-7620" y="10235381"/>
            <a:ext cx="18295620" cy="0"/>
          </a:xfrm>
          <a:prstGeom prst="line">
            <a:avLst/>
          </a:prstGeom>
          <a:ln w="203200">
            <a:solidFill>
              <a:srgbClr val="03055E"/>
            </a:solidFill>
          </a:ln>
        </p:spPr>
        <p:style>
          <a:lnRef idx="1">
            <a:schemeClr val="accent1"/>
          </a:lnRef>
          <a:fillRef idx="0">
            <a:schemeClr val="accent1"/>
          </a:fillRef>
          <a:effectRef idx="0">
            <a:schemeClr val="accent1"/>
          </a:effectRef>
          <a:fontRef idx="minor">
            <a:schemeClr val="tx1"/>
          </a:fontRef>
        </p:style>
      </p:cxnSp>
      <p:pic>
        <p:nvPicPr>
          <p:cNvPr id="7" name="object 4">
            <a:extLst>
              <a:ext uri="{FF2B5EF4-FFF2-40B4-BE49-F238E27FC236}">
                <a16:creationId xmlns:a16="http://schemas.microsoft.com/office/drawing/2014/main" id="{686DEF70-A3C5-FB12-7CAD-762B6BC73A8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8696366"/>
            <a:ext cx="1523217" cy="16284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9">
            <a:extLst>
              <a:ext uri="{FF2B5EF4-FFF2-40B4-BE49-F238E27FC236}">
                <a16:creationId xmlns:a16="http://schemas.microsoft.com/office/drawing/2014/main" id="{2261B029-77A5-5B59-DB1C-F29565155B44}"/>
              </a:ext>
            </a:extLst>
          </p:cNvPr>
          <p:cNvPicPr>
            <a:picLocks noChangeAspect="1"/>
          </p:cNvPicPr>
          <p:nvPr/>
        </p:nvPicPr>
        <p:blipFill>
          <a:blip r:embed="rId4"/>
          <a:stretch>
            <a:fillRect/>
          </a:stretch>
        </p:blipFill>
        <p:spPr>
          <a:xfrm>
            <a:off x="3810000" y="1880441"/>
            <a:ext cx="10476379" cy="7790688"/>
          </a:xfrm>
          <a:prstGeom prst="rect">
            <a:avLst/>
          </a:prstGeom>
          <a:ln>
            <a:solidFill>
              <a:srgbClr val="002060"/>
            </a:solidFill>
          </a:ln>
        </p:spPr>
      </p:pic>
    </p:spTree>
    <p:extLst>
      <p:ext uri="{BB962C8B-B14F-4D97-AF65-F5344CB8AC3E}">
        <p14:creationId xmlns:p14="http://schemas.microsoft.com/office/powerpoint/2010/main" val="128980438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E16DA0-4B88-F02C-E6BB-4791DFC6EF74}"/>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AC9D1A2C-BCD6-CCBF-FDC1-558518D49558}"/>
              </a:ext>
            </a:extLst>
          </p:cNvPr>
          <p:cNvPicPr>
            <a:picLocks noChangeAspect="1"/>
          </p:cNvPicPr>
          <p:nvPr/>
        </p:nvPicPr>
        <p:blipFill>
          <a:blip r:embed="rId2">
            <a:alphaModFix amt="50000"/>
          </a:blip>
          <a:stretch>
            <a:fillRect/>
          </a:stretch>
        </p:blipFill>
        <p:spPr>
          <a:xfrm>
            <a:off x="20637" y="38101"/>
            <a:ext cx="18246725" cy="10363200"/>
          </a:xfrm>
          <a:prstGeom prst="rect">
            <a:avLst/>
          </a:prstGeom>
          <a:ln>
            <a:noFill/>
          </a:ln>
        </p:spPr>
      </p:pic>
      <p:pic>
        <p:nvPicPr>
          <p:cNvPr id="6146" name="object 2">
            <a:extLst>
              <a:ext uri="{FF2B5EF4-FFF2-40B4-BE49-F238E27FC236}">
                <a16:creationId xmlns:a16="http://schemas.microsoft.com/office/drawing/2014/main" id="{5D948A93-DFB5-6102-DF05-06BA29640BB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8696325" cy="145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 name="object 3">
            <a:extLst>
              <a:ext uri="{FF2B5EF4-FFF2-40B4-BE49-F238E27FC236}">
                <a16:creationId xmlns:a16="http://schemas.microsoft.com/office/drawing/2014/main" id="{6DAB8788-4AAA-FF52-ACCF-FB891474082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452350" y="6937375"/>
            <a:ext cx="5835650" cy="334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8" name="object 4">
            <a:extLst>
              <a:ext uri="{FF2B5EF4-FFF2-40B4-BE49-F238E27FC236}">
                <a16:creationId xmlns:a16="http://schemas.microsoft.com/office/drawing/2014/main" id="{2E1FD4A1-8FB6-5CF8-65B4-39F563DC561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786100" y="7634288"/>
            <a:ext cx="2481263" cy="265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2E9DB046-66D4-7ADE-7650-BA77BEDDE7C5}"/>
              </a:ext>
            </a:extLst>
          </p:cNvPr>
          <p:cNvSpPr txBox="1"/>
          <p:nvPr/>
        </p:nvSpPr>
        <p:spPr>
          <a:xfrm>
            <a:off x="6096000" y="4312503"/>
            <a:ext cx="7315200" cy="1200329"/>
          </a:xfrm>
          <a:prstGeom prst="rect">
            <a:avLst/>
          </a:prstGeom>
          <a:noFill/>
        </p:spPr>
        <p:txBody>
          <a:bodyPr wrap="square" rtlCol="0">
            <a:spAutoFit/>
          </a:bodyPr>
          <a:lstStyle/>
          <a:p>
            <a:r>
              <a:rPr lang="en-US" sz="7200">
                <a:latin typeface="Aptos Black" panose="020B0004020202020204" pitchFamily="34" charset="0"/>
              </a:rPr>
              <a:t>Questions?</a:t>
            </a:r>
          </a:p>
        </p:txBody>
      </p:sp>
    </p:spTree>
    <p:extLst>
      <p:ext uri="{BB962C8B-B14F-4D97-AF65-F5344CB8AC3E}">
        <p14:creationId xmlns:p14="http://schemas.microsoft.com/office/powerpoint/2010/main" val="266857938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esentation1" id="{5AFB6E33-AF79-44B7-8C8F-C487BADE3259}" vid="{E8E9DF96-57FA-4EC4-BF72-3FFB6BAAD51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E0F30E28F43D84881B1E447717B93F8" ma:contentTypeVersion="8" ma:contentTypeDescription="Create a new document." ma:contentTypeScope="" ma:versionID="ac7a048db13a328c88eb3bd8876552f7">
  <xsd:schema xmlns:xsd="http://www.w3.org/2001/XMLSchema" xmlns:xs="http://www.w3.org/2001/XMLSchema" xmlns:p="http://schemas.microsoft.com/office/2006/metadata/properties" xmlns:ns2="b47a5aad-adfb-4dac-9d3f-47090e67d565" xmlns:ns3="9c16dc54-5a24-4afd-a61c-664ec7eab416" targetNamespace="http://schemas.microsoft.com/office/2006/metadata/properties" ma:root="true" ma:fieldsID="05ef1fb50c3bd5231898c81644cb9619" ns2:_="" ns3:_="">
    <xsd:import namespace="b47a5aad-adfb-4dac-9d3f-47090e67d565"/>
    <xsd:import namespace="9c16dc54-5a24-4afd-a61c-664ec7eab416"/>
    <xsd:element name="properties">
      <xsd:complexType>
        <xsd:sequence>
          <xsd:element name="documentManagement">
            <xsd:complexType>
              <xsd:all>
                <xsd:element ref="ns2:Speakers" minOccurs="0"/>
                <xsd:element ref="ns2:Day" minOccurs="0"/>
                <xsd:element ref="ns2:Year" minOccurs="0"/>
                <xsd:element ref="ns2:Section" minOccurs="0"/>
                <xsd:element ref="ns3: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47a5aad-adfb-4dac-9d3f-47090e67d565" elementFormDefault="qualified">
    <xsd:import namespace="http://schemas.microsoft.com/office/2006/documentManagement/types"/>
    <xsd:import namespace="http://schemas.microsoft.com/office/infopath/2007/PartnerControls"/>
    <xsd:element name="Speakers" ma:index="4" nillable="true" ma:displayName="Speakers" ma:internalName="Speakers" ma:readOnly="false">
      <xsd:simpleType>
        <xsd:restriction base="dms:Note">
          <xsd:maxLength value="255"/>
        </xsd:restriction>
      </xsd:simpleType>
    </xsd:element>
    <xsd:element name="Day" ma:index="5" nillable="true" ma:displayName="Day" ma:internalName="Day" ma:readOnly="false">
      <xsd:simpleType>
        <xsd:restriction base="dms:Text">
          <xsd:maxLength value="255"/>
        </xsd:restriction>
      </xsd:simpleType>
    </xsd:element>
    <xsd:element name="Year" ma:index="6" nillable="true" ma:displayName="Year" ma:internalName="Year" ma:readOnly="false">
      <xsd:simpleType>
        <xsd:restriction base="dms:Text">
          <xsd:maxLength value="255"/>
        </xsd:restriction>
      </xsd:simpleType>
    </xsd:element>
    <xsd:element name="Section" ma:index="7" nillable="true" ma:displayName="Section" ma:internalName="Section" ma:readOnly="false">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c16dc54-5a24-4afd-a61c-664ec7eab416"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8" ma:displayName="Content Type"/>
        <xsd:element ref="dc:title" minOccurs="0" maxOccurs="1" ma:index="3"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Year xmlns="b47a5aad-adfb-4dac-9d3f-47090e67d565">2026</Year>
    <Day xmlns="b47a5aad-adfb-4dac-9d3f-47090e67d565">Thursday</Day>
    <Speakers xmlns="b47a5aad-adfb-4dac-9d3f-47090e67d565">Greg Groves, Brian Meade and Josh Carter, Natalie House-Lewis</Speakers>
    <Section xmlns="b47a5aad-adfb-4dac-9d3f-47090e67d565">10:50, 3:50</Section>
  </documentManagement>
</p:properties>
</file>

<file path=customXml/itemProps1.xml><?xml version="1.0" encoding="utf-8"?>
<ds:datastoreItem xmlns:ds="http://schemas.openxmlformats.org/officeDocument/2006/customXml" ds:itemID="{AF4CD4AA-B526-4244-B8D8-CB89D76A9BB9}"/>
</file>

<file path=customXml/itemProps2.xml><?xml version="1.0" encoding="utf-8"?>
<ds:datastoreItem xmlns:ds="http://schemas.openxmlformats.org/officeDocument/2006/customXml" ds:itemID="{FF8D3DF0-D582-4960-BB54-ED056489ADFD}"/>
</file>

<file path=customXml/itemProps3.xml><?xml version="1.0" encoding="utf-8"?>
<ds:datastoreItem xmlns:ds="http://schemas.openxmlformats.org/officeDocument/2006/customXml" ds:itemID="{DC23E6A9-37CC-41B3-AB92-977A640492E4}"/>
</file>

<file path=docProps/app.xml><?xml version="1.0" encoding="utf-8"?>
<Properties xmlns="http://schemas.openxmlformats.org/officeDocument/2006/extended-properties" xmlns:vt="http://schemas.openxmlformats.org/officeDocument/2006/docPropsVTypes">
  <Template>2026Partneringconferencetemplate</Template>
  <TotalTime>10</TotalTime>
  <Words>1366</Words>
  <Application>Microsoft Office PowerPoint</Application>
  <PresentationFormat>Custom</PresentationFormat>
  <Paragraphs>295</Paragraphs>
  <Slides>54</Slides>
  <Notes>16</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54</vt:i4>
      </vt:variant>
    </vt:vector>
  </HeadingPairs>
  <TitlesOfParts>
    <vt:vector size="62" baseType="lpstr">
      <vt:lpstr>Aptos</vt:lpstr>
      <vt:lpstr>Aptos Black</vt:lpstr>
      <vt:lpstr>Aptos Narrow</vt:lpstr>
      <vt:lpstr>Arial</vt:lpstr>
      <vt:lpstr>Calibri</vt:lpstr>
      <vt:lpstr>Courier New</vt:lpstr>
      <vt:lpstr>MicrogrammaExtDBol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Groves, Greg</dc:creator>
  <cp:lastModifiedBy>Groves, Greg</cp:lastModifiedBy>
  <cp:revision>45</cp:revision>
  <dcterms:created xsi:type="dcterms:W3CDTF">2026-08-10T11:01:28Z</dcterms:created>
  <dcterms:modified xsi:type="dcterms:W3CDTF">2026-09-04T10:46:13Z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verter">
    <vt:lpwstr>StructuredOutput v10.0.19912.1</vt:lpwstr>
  </property>
  <property fmtid="{D5CDD505-2E9C-101B-9397-08002B2CF9AE}" pid="3" name="Created">
    <vt:filetime>2026-07-13T00:00:00Z</vt:filetime>
  </property>
  <property fmtid="{D5CDD505-2E9C-101B-9397-08002B2CF9AE}" pid="4" name="CreationClient">
    <vt:lpwstr>authoring</vt:lpwstr>
  </property>
  <property fmtid="{D5CDD505-2E9C-101B-9397-08002B2CF9AE}" pid="5" name="Creator">
    <vt:lpwstr>Adobe Express</vt:lpwstr>
  </property>
  <property fmtid="{D5CDD505-2E9C-101B-9397-08002B2CF9AE}" pid="6" name="LastSaved">
    <vt:filetime>2026-07-13T00:00:00Z</vt:filetime>
  </property>
  <property fmtid="{D5CDD505-2E9C-101B-9397-08002B2CF9AE}" pid="7" name="Producer">
    <vt:lpwstr>Adobe Express</vt:lpwstr>
  </property>
  <property fmtid="{D5CDD505-2E9C-101B-9397-08002B2CF9AE}" pid="8" name="ContentTypeId">
    <vt:lpwstr>0x0101009E0F30E28F43D84881B1E447717B93F8</vt:lpwstr>
  </property>
</Properties>
</file>